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10693400" cy="7556500"/>
  <p:notesSz cx="6858000" cy="9144000"/>
  <p:embeddedFontLst>
    <p:embeddedFont>
      <p:font typeface="Montserrat Extra-Bold" charset="0"/>
      <p:regular r:id="rId4"/>
      <p:bold r:id="rId5"/>
    </p:embeddedFont>
    <p:embeddedFont>
      <p:font typeface="Montserrat" charset="0"/>
      <p:regular r:id="rId6"/>
      <p:bold r:id="rId7"/>
    </p:embeddedFont>
    <p:embeddedFont>
      <p:font typeface="Montserrat Classic Bold" charset="0"/>
      <p:regular r:id="rId8"/>
      <p:bold r:id="rId9"/>
    </p:embeddedFont>
    <p:embeddedFont>
      <p:font typeface="Montserrat Classic" charset="0"/>
      <p:regular r:id="rId10"/>
    </p:embeddedFont>
    <p:embeddedFont>
      <p:font typeface="Calibri"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94622" autoAdjust="0"/>
  </p:normalViewPr>
  <p:slideViewPr>
    <p:cSldViewPr>
      <p:cViewPr varScale="1">
        <p:scale>
          <a:sx n="99" d="100"/>
          <a:sy n="99" d="100"/>
        </p:scale>
        <p:origin x="-146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11/09/2023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grpSp>
        <p:nvGrpSpPr>
          <p:cNvPr id="9" name="Group 9"/>
          <p:cNvGrpSpPr/>
          <p:nvPr/>
        </p:nvGrpSpPr>
        <p:grpSpPr>
          <a:xfrm>
            <a:off x="4203700" y="730250"/>
            <a:ext cx="404693" cy="32225"/>
            <a:chOff x="0" y="0"/>
            <a:chExt cx="1913890" cy="152400"/>
          </a:xfrm>
        </p:grpSpPr>
        <p:sp>
          <p:nvSpPr>
            <p:cNvPr id="10" name="Freeform 10"/>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8B724A"/>
            </a:solidFill>
          </p:spPr>
        </p:sp>
      </p:grpSp>
      <p:sp>
        <p:nvSpPr>
          <p:cNvPr id="16" name="TextBox 16"/>
          <p:cNvSpPr txBox="1"/>
          <p:nvPr/>
        </p:nvSpPr>
        <p:spPr>
          <a:xfrm>
            <a:off x="4203700" y="425450"/>
            <a:ext cx="2569284" cy="286010"/>
          </a:xfrm>
          <a:prstGeom prst="rect">
            <a:avLst/>
          </a:prstGeom>
        </p:spPr>
        <p:txBody>
          <a:bodyPr lIns="0" tIns="0" rIns="0" bIns="0" rtlCol="0" anchor="t">
            <a:spAutoFit/>
          </a:bodyPr>
          <a:lstStyle/>
          <a:p>
            <a:pPr marL="0" lvl="0" indent="0" algn="l">
              <a:lnSpc>
                <a:spcPts val="2192"/>
              </a:lnSpc>
              <a:spcBef>
                <a:spcPct val="0"/>
              </a:spcBef>
            </a:pPr>
            <a:r>
              <a:rPr lang="en-US" sz="2192" spc="-61" dirty="0">
                <a:solidFill>
                  <a:srgbClr val="001F5B"/>
                </a:solidFill>
                <a:latin typeface="Montserrat Extra-Bold"/>
              </a:rPr>
              <a:t>Meals</a:t>
            </a:r>
          </a:p>
        </p:txBody>
      </p:sp>
      <p:grpSp>
        <p:nvGrpSpPr>
          <p:cNvPr id="18" name="Group 18"/>
          <p:cNvGrpSpPr/>
          <p:nvPr/>
        </p:nvGrpSpPr>
        <p:grpSpPr>
          <a:xfrm>
            <a:off x="927100" y="806450"/>
            <a:ext cx="404693" cy="32225"/>
            <a:chOff x="0" y="0"/>
            <a:chExt cx="1913890" cy="152400"/>
          </a:xfrm>
        </p:grpSpPr>
        <p:sp>
          <p:nvSpPr>
            <p:cNvPr id="19" name="Freeform 19"/>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8B724A"/>
            </a:solidFill>
          </p:spPr>
        </p:sp>
      </p:grpSp>
      <p:sp>
        <p:nvSpPr>
          <p:cNvPr id="20" name="TextBox 20"/>
          <p:cNvSpPr txBox="1"/>
          <p:nvPr/>
        </p:nvSpPr>
        <p:spPr>
          <a:xfrm>
            <a:off x="927100" y="425450"/>
            <a:ext cx="2569284" cy="286010"/>
          </a:xfrm>
          <a:prstGeom prst="rect">
            <a:avLst/>
          </a:prstGeom>
        </p:spPr>
        <p:txBody>
          <a:bodyPr lIns="0" tIns="0" rIns="0" bIns="0" rtlCol="0" anchor="t">
            <a:spAutoFit/>
          </a:bodyPr>
          <a:lstStyle/>
          <a:p>
            <a:pPr marL="0" lvl="0" indent="0" algn="l">
              <a:lnSpc>
                <a:spcPts val="2192"/>
              </a:lnSpc>
              <a:spcBef>
                <a:spcPct val="0"/>
              </a:spcBef>
            </a:pPr>
            <a:r>
              <a:rPr lang="en-US" sz="2192" spc="-61" dirty="0">
                <a:solidFill>
                  <a:srgbClr val="001F5B"/>
                </a:solidFill>
                <a:latin typeface="Montserrat Extra-Bold"/>
              </a:rPr>
              <a:t>Beverages</a:t>
            </a:r>
          </a:p>
        </p:txBody>
      </p:sp>
      <p:sp>
        <p:nvSpPr>
          <p:cNvPr id="21" name="TextBox 21"/>
          <p:cNvSpPr txBox="1"/>
          <p:nvPr/>
        </p:nvSpPr>
        <p:spPr>
          <a:xfrm>
            <a:off x="927100" y="882650"/>
            <a:ext cx="2909581" cy="5721566"/>
          </a:xfrm>
          <a:prstGeom prst="rect">
            <a:avLst/>
          </a:prstGeom>
        </p:spPr>
        <p:txBody>
          <a:bodyPr wrap="square" lIns="0" tIns="0" rIns="0" bIns="0" rtlCol="0" anchor="t">
            <a:spAutoFit/>
          </a:bodyPr>
          <a:lstStyle/>
          <a:p>
            <a:pPr>
              <a:lnSpc>
                <a:spcPts val="2192"/>
              </a:lnSpc>
              <a:spcBef>
                <a:spcPct val="0"/>
              </a:spcBef>
            </a:pPr>
            <a:r>
              <a:rPr lang="en-US" sz="1400" spc="-61" dirty="0" err="1" smtClean="0">
                <a:solidFill>
                  <a:srgbClr val="001F5B"/>
                </a:solidFill>
                <a:latin typeface="Montserrat Extra-Bold"/>
              </a:rPr>
              <a:t>Neverland</a:t>
            </a:r>
            <a:endParaRPr lang="en-US" sz="1400" spc="-61" dirty="0">
              <a:solidFill>
                <a:srgbClr val="001F5B"/>
              </a:solidFill>
              <a:latin typeface="Montserrat Extra-Bold"/>
            </a:endParaRPr>
          </a:p>
          <a:p>
            <a:pPr marL="168001" lvl="1" indent="-84000">
              <a:lnSpc>
                <a:spcPct val="150000"/>
              </a:lnSpc>
              <a:buFont typeface="Arial"/>
              <a:buChar char="•"/>
            </a:pPr>
            <a:r>
              <a:rPr lang="en-US" sz="778" b="1" spc="47" dirty="0" smtClean="0">
                <a:solidFill>
                  <a:srgbClr val="001F5B"/>
                </a:solidFill>
                <a:latin typeface="Montserrat"/>
              </a:rPr>
              <a:t>Jungle bar</a:t>
            </a:r>
            <a:endParaRPr lang="en-US" sz="778" b="1" spc="47" dirty="0">
              <a:solidFill>
                <a:srgbClr val="001F5B"/>
              </a:solidFill>
              <a:latin typeface="Montserrat"/>
            </a:endParaRPr>
          </a:p>
          <a:p>
            <a:pPr marL="84001" lvl="1"/>
            <a:r>
              <a:rPr lang="en-US" sz="778" spc="47" dirty="0">
                <a:solidFill>
                  <a:srgbClr val="001F5B"/>
                </a:solidFill>
                <a:latin typeface="Montserrat"/>
              </a:rPr>
              <a:t>Coffee/Soft drinks                       </a:t>
            </a:r>
            <a:r>
              <a:rPr lang="en-US" sz="778" spc="47" dirty="0" smtClean="0">
                <a:solidFill>
                  <a:srgbClr val="001F5B"/>
                </a:solidFill>
                <a:latin typeface="Montserrat"/>
              </a:rPr>
              <a:t>from </a:t>
            </a:r>
            <a:r>
              <a:rPr lang="en-US" sz="778" spc="47" dirty="0">
                <a:solidFill>
                  <a:srgbClr val="001F5B"/>
                </a:solidFill>
                <a:latin typeface="Montserrat"/>
              </a:rPr>
              <a:t>10:00 to </a:t>
            </a:r>
            <a:r>
              <a:rPr lang="en-US" sz="778" spc="47" dirty="0" smtClean="0">
                <a:solidFill>
                  <a:srgbClr val="001F5B"/>
                </a:solidFill>
                <a:latin typeface="Montserrat"/>
              </a:rPr>
              <a:t>02:00</a:t>
            </a:r>
            <a:endParaRPr lang="en-US" sz="778" spc="47" dirty="0">
              <a:solidFill>
                <a:srgbClr val="001F5B"/>
              </a:solidFill>
              <a:latin typeface="Montserrat"/>
            </a:endParaRPr>
          </a:p>
          <a:p>
            <a:pPr marL="168001" lvl="1" indent="-84000">
              <a:buFont typeface="Arial"/>
              <a:buChar char="•"/>
            </a:pPr>
            <a:r>
              <a:rPr lang="en-US" sz="778" b="1" spc="47" dirty="0">
                <a:solidFill>
                  <a:srgbClr val="001F5B"/>
                </a:solidFill>
                <a:latin typeface="Montserrat"/>
              </a:rPr>
              <a:t>Columbus</a:t>
            </a:r>
            <a:r>
              <a:rPr lang="en-US" sz="778" spc="47" dirty="0">
                <a:solidFill>
                  <a:srgbClr val="001F5B"/>
                </a:solidFill>
                <a:latin typeface="Montserrat"/>
              </a:rPr>
              <a:t>                                       </a:t>
            </a:r>
          </a:p>
          <a:p>
            <a:pPr marL="84001" lvl="1"/>
            <a:r>
              <a:rPr lang="en-US" sz="778" spc="47" dirty="0">
                <a:solidFill>
                  <a:srgbClr val="001F5B"/>
                </a:solidFill>
                <a:latin typeface="Montserrat"/>
              </a:rPr>
              <a:t>Soft drinks/Cocktails                   from 8:00 to 0:00</a:t>
            </a:r>
          </a:p>
          <a:p>
            <a:pPr marL="168001" lvl="1" indent="-84000">
              <a:buFont typeface="Arial"/>
              <a:buChar char="•"/>
            </a:pPr>
            <a:r>
              <a:rPr lang="en-US" sz="778" b="1" spc="47" dirty="0">
                <a:solidFill>
                  <a:srgbClr val="001F5B"/>
                </a:solidFill>
                <a:latin typeface="Montserrat"/>
              </a:rPr>
              <a:t>Red Sky</a:t>
            </a:r>
          </a:p>
          <a:p>
            <a:pPr marL="84001" lvl="1"/>
            <a:r>
              <a:rPr lang="en-US" sz="778" spc="47" dirty="0">
                <a:solidFill>
                  <a:srgbClr val="001F5B"/>
                </a:solidFill>
                <a:latin typeface="Montserrat"/>
              </a:rPr>
              <a:t>Shisha/ Soft drinks                      from 18:00 to 23:00</a:t>
            </a:r>
          </a:p>
          <a:p>
            <a:pPr marL="168001" lvl="1" indent="-84000">
              <a:buFont typeface="Arial"/>
              <a:buChar char="•"/>
            </a:pPr>
            <a:r>
              <a:rPr lang="en-US" sz="778" b="1" spc="47" dirty="0" smtClean="0">
                <a:solidFill>
                  <a:srgbClr val="001F5B"/>
                </a:solidFill>
                <a:latin typeface="Montserrat"/>
              </a:rPr>
              <a:t>Colonies</a:t>
            </a:r>
            <a:endParaRPr lang="en-US" sz="778" b="1" spc="47" dirty="0">
              <a:solidFill>
                <a:srgbClr val="001F5B"/>
              </a:solidFill>
              <a:latin typeface="Montserrat"/>
            </a:endParaRPr>
          </a:p>
          <a:p>
            <a:pPr marL="84001" lvl="1"/>
            <a:r>
              <a:rPr lang="en-US" sz="778" spc="47" dirty="0">
                <a:solidFill>
                  <a:srgbClr val="001F5B"/>
                </a:solidFill>
                <a:latin typeface="Montserrat"/>
              </a:rPr>
              <a:t>Soft drinks/ Cocktails                  from 18:00 to 0:00</a:t>
            </a:r>
          </a:p>
          <a:p>
            <a:pPr marL="168001" lvl="1" indent="-84000">
              <a:buFont typeface="Arial"/>
              <a:buChar char="•"/>
            </a:pPr>
            <a:r>
              <a:rPr lang="en-US" sz="778" b="1" spc="47" dirty="0">
                <a:solidFill>
                  <a:srgbClr val="001F5B"/>
                </a:solidFill>
                <a:latin typeface="Montserrat"/>
              </a:rPr>
              <a:t>La Veranda</a:t>
            </a:r>
          </a:p>
          <a:p>
            <a:pPr marL="84001" lvl="1"/>
            <a:r>
              <a:rPr lang="en-US" sz="778" spc="47" dirty="0">
                <a:solidFill>
                  <a:srgbClr val="001F5B"/>
                </a:solidFill>
                <a:latin typeface="Montserrat"/>
              </a:rPr>
              <a:t>Soft drinks/ Cocktails                  from 10:00 to 17:00</a:t>
            </a:r>
          </a:p>
          <a:p>
            <a:pPr marL="168001" lvl="1" indent="-84000">
              <a:buFont typeface="Arial"/>
              <a:buChar char="•"/>
            </a:pPr>
            <a:r>
              <a:rPr lang="en-US" sz="778" b="1" spc="47" dirty="0">
                <a:solidFill>
                  <a:srgbClr val="001F5B"/>
                </a:solidFill>
                <a:latin typeface="Montserrat"/>
              </a:rPr>
              <a:t>Orange Bar</a:t>
            </a:r>
          </a:p>
          <a:p>
            <a:pPr marL="84001" lvl="1"/>
            <a:r>
              <a:rPr lang="en-US" sz="778" spc="47" dirty="0">
                <a:solidFill>
                  <a:srgbClr val="001F5B"/>
                </a:solidFill>
                <a:latin typeface="Montserrat"/>
              </a:rPr>
              <a:t>Soft drinks/ Cocktails                  from 10:00 to 21:00</a:t>
            </a:r>
          </a:p>
          <a:p>
            <a:pPr marL="168001" lvl="1" indent="-84000">
              <a:buFont typeface="Arial"/>
              <a:buChar char="•"/>
            </a:pPr>
            <a:r>
              <a:rPr lang="en-US" sz="778" b="1" spc="47" dirty="0">
                <a:solidFill>
                  <a:srgbClr val="001F5B"/>
                </a:solidFill>
                <a:latin typeface="Montserrat"/>
              </a:rPr>
              <a:t>Beach Bar</a:t>
            </a:r>
          </a:p>
          <a:p>
            <a:pPr marL="84001" lvl="1"/>
            <a:r>
              <a:rPr lang="en-US" sz="778" spc="47" dirty="0">
                <a:solidFill>
                  <a:srgbClr val="001F5B"/>
                </a:solidFill>
                <a:latin typeface="Montserrat"/>
              </a:rPr>
              <a:t>Soft drinks / Cocktails                 from 10:00 to 17:00</a:t>
            </a:r>
          </a:p>
          <a:p>
            <a:endParaRPr lang="en-US" sz="875" spc="53" dirty="0">
              <a:solidFill>
                <a:srgbClr val="001F5B"/>
              </a:solidFill>
              <a:latin typeface="Montserrat Classic Bold"/>
            </a:endParaRPr>
          </a:p>
          <a:p>
            <a:pPr marL="168001" marR="0" lvl="1" indent="-84000" algn="l" defTabSz="914400" rtl="0" eaLnBrk="1" fontAlgn="auto" latinLnBrk="0" hangingPunct="1">
              <a:lnSpc>
                <a:spcPct val="150000"/>
              </a:lnSpc>
              <a:spcBef>
                <a:spcPts val="0"/>
              </a:spcBef>
              <a:spcAft>
                <a:spcPts val="0"/>
              </a:spcAft>
              <a:buClrTx/>
              <a:buSzTx/>
              <a:buFont typeface="Arial"/>
              <a:buChar char="•"/>
              <a:tabLst/>
              <a:defRPr/>
            </a:pPr>
            <a:r>
              <a:rPr kumimoji="0" lang="en-US" sz="778" b="1" i="0" strike="noStrike" kern="1200" cap="none" spc="47" normalizeH="0" baseline="0" noProof="0" dirty="0" smtClean="0">
                <a:ln>
                  <a:noFill/>
                </a:ln>
                <a:solidFill>
                  <a:srgbClr val="001F5B"/>
                </a:solidFill>
                <a:effectLst/>
                <a:uLnTx/>
                <a:uFillTx/>
                <a:latin typeface="Montserrat"/>
                <a:ea typeface="+mn-ea"/>
                <a:cs typeface="+mn-cs"/>
              </a:rPr>
              <a:t>Lobby </a:t>
            </a:r>
            <a:r>
              <a:rPr kumimoji="0" lang="en-US" sz="778" b="1" i="0" strike="noStrike" kern="1200" cap="none" spc="47" normalizeH="0" baseline="0" noProof="0" dirty="0">
                <a:ln>
                  <a:noFill/>
                </a:ln>
                <a:solidFill>
                  <a:srgbClr val="001F5B"/>
                </a:solidFill>
                <a:effectLst/>
                <a:uLnTx/>
                <a:uFillTx/>
                <a:latin typeface="Montserrat"/>
                <a:ea typeface="+mn-ea"/>
                <a:cs typeface="+mn-cs"/>
              </a:rPr>
              <a:t>Bar</a:t>
            </a:r>
            <a:endParaRPr kumimoji="0" lang="en-US" sz="778" b="0" i="0" strike="noStrike" kern="1200" cap="none" spc="47" normalizeH="0" baseline="0" noProof="0" dirty="0">
              <a:ln>
                <a:noFill/>
              </a:ln>
              <a:solidFill>
                <a:srgbClr val="001F5B"/>
              </a:solidFill>
              <a:effectLst/>
              <a:uLnTx/>
              <a:uFillTx/>
              <a:latin typeface="Montserrat"/>
              <a:ea typeface="+mn-ea"/>
              <a:cs typeface="+mn-cs"/>
            </a:endParaRP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Coffee/ Soft drinks                              </a:t>
            </a:r>
            <a:r>
              <a:rPr kumimoji="0" lang="en-US" sz="778" b="0" i="0" strike="noStrike" kern="1200" cap="none" spc="47" normalizeH="0" baseline="0" noProof="0" dirty="0">
                <a:ln>
                  <a:noFill/>
                </a:ln>
                <a:solidFill>
                  <a:srgbClr val="001F5B"/>
                </a:solidFill>
                <a:effectLst/>
                <a:uLnTx/>
                <a:uFillTx/>
                <a:latin typeface="Montserrat"/>
                <a:ea typeface="+mn-ea"/>
                <a:cs typeface="+mn-cs"/>
              </a:rPr>
              <a:t>24 hours</a:t>
            </a:r>
            <a:endParaRPr kumimoji="0" lang="en-US" sz="778" b="0" i="0" u="none" strike="noStrike" kern="1200" cap="none" spc="47" normalizeH="0" baseline="0" noProof="0" dirty="0">
              <a:ln>
                <a:noFill/>
              </a:ln>
              <a:solidFill>
                <a:srgbClr val="001F5B"/>
              </a:solidFill>
              <a:effectLst/>
              <a:uLnTx/>
              <a:uFillTx/>
              <a:latin typeface="Montserrat"/>
              <a:ea typeface="+mn-ea"/>
              <a:cs typeface="+mn-cs"/>
            </a:endParaRP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1" i="0" strike="noStrike" kern="1200" cap="none" spc="47" normalizeH="0" baseline="0" noProof="0" dirty="0">
                <a:ln>
                  <a:noFill/>
                </a:ln>
                <a:solidFill>
                  <a:srgbClr val="001F5B"/>
                </a:solidFill>
                <a:effectLst/>
                <a:uLnTx/>
                <a:uFillTx/>
                <a:latin typeface="Montserrat"/>
                <a:ea typeface="+mn-ea"/>
                <a:cs typeface="+mn-cs"/>
              </a:rPr>
              <a:t>Bakery Bar</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Coffee / Soft drinks                      </a:t>
            </a: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  from </a:t>
            </a:r>
            <a:r>
              <a:rPr kumimoji="0" lang="en-US" sz="778" b="0" i="0" u="none" strike="noStrike" kern="1200" cap="none" spc="47" normalizeH="0" baseline="0" noProof="0" dirty="0">
                <a:ln>
                  <a:noFill/>
                </a:ln>
                <a:solidFill>
                  <a:srgbClr val="001F5B"/>
                </a:solidFill>
                <a:effectLst/>
                <a:uLnTx/>
                <a:uFillTx/>
                <a:latin typeface="Montserrat"/>
                <a:ea typeface="+mn-ea"/>
                <a:cs typeface="+mn-cs"/>
              </a:rPr>
              <a:t>8:00 to 0:00</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Alcoholics                                   </a:t>
            </a: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    </a:t>
            </a:r>
            <a:r>
              <a:rPr kumimoji="0" lang="en-US" sz="778" b="0" i="0" u="none" strike="noStrike" kern="1200" cap="none" spc="47" normalizeH="0" baseline="0" noProof="0" dirty="0">
                <a:ln>
                  <a:noFill/>
                </a:ln>
                <a:solidFill>
                  <a:srgbClr val="001F5B"/>
                </a:solidFill>
                <a:effectLst/>
                <a:uLnTx/>
                <a:uFillTx/>
                <a:latin typeface="Montserrat"/>
                <a:ea typeface="+mn-ea"/>
                <a:cs typeface="+mn-cs"/>
              </a:rPr>
              <a:t>from 10:00 to 0:00</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Fresh Bakery                              </a:t>
            </a: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   </a:t>
            </a:r>
            <a:r>
              <a:rPr kumimoji="0" lang="en-US" sz="778" b="0" i="0" u="none" strike="noStrike" kern="1200" cap="none" spc="47" normalizeH="0" noProof="0" dirty="0" smtClean="0">
                <a:ln>
                  <a:noFill/>
                </a:ln>
                <a:solidFill>
                  <a:srgbClr val="001F5B"/>
                </a:solidFill>
                <a:effectLst/>
                <a:uLnTx/>
                <a:uFillTx/>
                <a:latin typeface="Montserrat"/>
                <a:ea typeface="+mn-ea"/>
                <a:cs typeface="+mn-cs"/>
              </a:rPr>
              <a:t> </a:t>
            </a: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from </a:t>
            </a:r>
            <a:r>
              <a:rPr kumimoji="0" lang="en-US" sz="778" b="0" i="0" u="none" strike="noStrike" kern="1200" cap="none" spc="47" normalizeH="0" baseline="0" noProof="0" dirty="0">
                <a:ln>
                  <a:noFill/>
                </a:ln>
                <a:solidFill>
                  <a:srgbClr val="001F5B"/>
                </a:solidFill>
                <a:effectLst/>
                <a:uLnTx/>
                <a:uFillTx/>
                <a:latin typeface="Montserrat"/>
                <a:ea typeface="+mn-ea"/>
                <a:cs typeface="+mn-cs"/>
              </a:rPr>
              <a:t>11:00 to </a:t>
            </a: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21:00</a:t>
            </a:r>
          </a:p>
          <a:p>
            <a:pPr marL="84001" lvl="1">
              <a:defRPr/>
            </a:pPr>
            <a:r>
              <a:rPr lang="en-US" sz="778" b="1" spc="47" dirty="0" smtClean="0">
                <a:solidFill>
                  <a:srgbClr val="001F5B"/>
                </a:solidFill>
                <a:latin typeface="Montserrat"/>
              </a:rPr>
              <a:t>.</a:t>
            </a:r>
            <a:r>
              <a:rPr lang="en-US" sz="778" spc="47" dirty="0" smtClean="0">
                <a:solidFill>
                  <a:srgbClr val="001F5B"/>
                </a:solidFill>
                <a:latin typeface="Montserrat"/>
              </a:rPr>
              <a:t> </a:t>
            </a:r>
            <a:r>
              <a:rPr lang="en-US" sz="778" b="1" spc="47" dirty="0" smtClean="0">
                <a:solidFill>
                  <a:srgbClr val="001F5B"/>
                </a:solidFill>
                <a:latin typeface="Montserrat"/>
              </a:rPr>
              <a:t>Terrace bar                                </a:t>
            </a:r>
            <a:r>
              <a:rPr lang="en-US" sz="778" spc="47" dirty="0" smtClean="0">
                <a:solidFill>
                  <a:srgbClr val="001F5B"/>
                </a:solidFill>
                <a:latin typeface="Montserrat"/>
              </a:rPr>
              <a:t>from 11:00 to 0:00</a:t>
            </a:r>
            <a:r>
              <a:rPr kumimoji="0" lang="en-US" sz="778" b="1" i="0" u="none" strike="noStrike" kern="1200" cap="none" spc="47" normalizeH="0" baseline="0" noProof="0" dirty="0" smtClean="0">
                <a:ln>
                  <a:noFill/>
                </a:ln>
                <a:solidFill>
                  <a:srgbClr val="001F5B"/>
                </a:solidFill>
                <a:effectLst/>
                <a:uLnTx/>
                <a:uFillTx/>
                <a:latin typeface="Montserrat"/>
                <a:ea typeface="+mn-ea"/>
                <a:cs typeface="+mn-cs"/>
              </a:rPr>
              <a:t> . Giraffe Bar                               </a:t>
            </a:r>
            <a:r>
              <a:rPr lang="en-US" sz="778" spc="47" dirty="0" smtClean="0">
                <a:solidFill>
                  <a:srgbClr val="001F5B"/>
                </a:solidFill>
                <a:latin typeface="Montserrat"/>
              </a:rPr>
              <a:t>  from 10:00 to 0:00</a:t>
            </a:r>
            <a:endParaRPr kumimoji="0" lang="en-US" sz="778" b="1" i="0" u="none" strike="noStrike" kern="1200" cap="none" spc="47" normalizeH="0" baseline="0" noProof="0" dirty="0">
              <a:ln>
                <a:noFill/>
              </a:ln>
              <a:solidFill>
                <a:srgbClr val="001F5B"/>
              </a:solidFill>
              <a:effectLst/>
              <a:uLnTx/>
              <a:uFillTx/>
              <a:latin typeface="Montserrat"/>
              <a:ea typeface="+mn-ea"/>
              <a:cs typeface="+mn-cs"/>
            </a:endParaRP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1" i="0" strike="noStrike" kern="1200" cap="none" spc="47" normalizeH="0" baseline="0" noProof="0" dirty="0">
                <a:ln>
                  <a:noFill/>
                </a:ln>
                <a:solidFill>
                  <a:srgbClr val="001F5B"/>
                </a:solidFill>
                <a:effectLst/>
                <a:uLnTx/>
                <a:uFillTx/>
                <a:latin typeface="Montserrat"/>
                <a:ea typeface="+mn-ea"/>
                <a:cs typeface="+mn-cs"/>
              </a:rPr>
              <a:t>Water Valley Bar</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Soft drinks / Cocktails                  from 10:00 to 17:00</a:t>
            </a:r>
          </a:p>
          <a:p>
            <a:endParaRPr lang="en-US" sz="875" spc="53" dirty="0">
              <a:solidFill>
                <a:srgbClr val="001F5B"/>
              </a:solidFill>
              <a:latin typeface="Montserrat Classic Bold"/>
            </a:endParaRPr>
          </a:p>
          <a:p>
            <a:pPr>
              <a:lnSpc>
                <a:spcPct val="150000"/>
              </a:lnSpc>
            </a:pPr>
            <a:r>
              <a:rPr lang="en-US" sz="875" u="sng" spc="53" dirty="0">
                <a:solidFill>
                  <a:srgbClr val="001F5B"/>
                </a:solidFill>
                <a:latin typeface="Montserrat" panose="00000500000000000000" pitchFamily="2" charset="0"/>
              </a:rPr>
              <a:t>Alf Leila Wa Leila</a:t>
            </a:r>
            <a:endParaRPr lang="en-US" sz="875" spc="53" dirty="0">
              <a:solidFill>
                <a:srgbClr val="001F5B"/>
              </a:solidFill>
              <a:latin typeface="Montserrat Classic Bold"/>
            </a:endParaRPr>
          </a:p>
          <a:p>
            <a:pPr marL="168001" marR="0" lvl="1" indent="-84000" algn="l" defTabSz="914400" rtl="0" eaLnBrk="1" fontAlgn="auto" latinLnBrk="0" hangingPunct="1">
              <a:lnSpc>
                <a:spcPct val="150000"/>
              </a:lnSpc>
              <a:spcBef>
                <a:spcPts val="0"/>
              </a:spcBef>
              <a:spcAft>
                <a:spcPts val="0"/>
              </a:spcAft>
              <a:buClrTx/>
              <a:buSzTx/>
              <a:buFont typeface="Arial"/>
              <a:buChar char="•"/>
              <a:tabLst/>
              <a:defRPr/>
            </a:pPr>
            <a:r>
              <a:rPr kumimoji="0" lang="en-US" sz="778" b="1" i="0" u="none" strike="noStrike" kern="1200" cap="none" spc="47" normalizeH="0" baseline="0" noProof="0" dirty="0">
                <a:ln>
                  <a:noFill/>
                </a:ln>
                <a:solidFill>
                  <a:srgbClr val="002060"/>
                </a:solidFill>
                <a:effectLst/>
                <a:uLnTx/>
                <a:uFillTx/>
                <a:latin typeface="Montserrat"/>
                <a:ea typeface="+mn-ea"/>
                <a:cs typeface="+mn-cs"/>
              </a:rPr>
              <a:t>Tamraya</a:t>
            </a:r>
            <a:endParaRPr kumimoji="0" lang="en-US" sz="778" b="1" i="0" u="none" strike="noStrike" kern="1200" cap="none" spc="47" normalizeH="0" baseline="0" noProof="0" dirty="0">
              <a:ln>
                <a:noFill/>
              </a:ln>
              <a:solidFill>
                <a:srgbClr val="001F5B"/>
              </a:solidFill>
              <a:effectLst/>
              <a:uLnTx/>
              <a:uFillTx/>
              <a:latin typeface="Montserrat"/>
              <a:ea typeface="+mn-ea"/>
              <a:cs typeface="+mn-cs"/>
            </a:endParaRP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Alcoholic drinks /Tea time/cake   from 10:00 to 0:00</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Hot/soft drinks                                         24 hours</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1" i="0" strike="noStrike" kern="1200" cap="none" spc="47" normalizeH="0" baseline="0" noProof="0" dirty="0">
                <a:ln>
                  <a:noFill/>
                </a:ln>
                <a:solidFill>
                  <a:srgbClr val="001F5B"/>
                </a:solidFill>
                <a:effectLst/>
                <a:uLnTx/>
                <a:uFillTx/>
                <a:latin typeface="Montserrat"/>
                <a:ea typeface="+mn-ea"/>
                <a:cs typeface="+mn-cs"/>
              </a:rPr>
              <a:t>Jazz Bar</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Soft drinks/Cocktails                    from 10:00 to 0:00</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Tea time/cake                               from 15:00 to 18:00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1" i="0" strike="noStrike" kern="1200" cap="none" spc="47" normalizeH="0" baseline="0" noProof="0" dirty="0">
                <a:ln>
                  <a:noFill/>
                </a:ln>
                <a:solidFill>
                  <a:srgbClr val="001F5B"/>
                </a:solidFill>
                <a:effectLst/>
                <a:uLnTx/>
                <a:uFillTx/>
                <a:latin typeface="Montserrat"/>
                <a:ea typeface="+mn-ea"/>
                <a:cs typeface="+mn-cs"/>
              </a:rPr>
              <a:t>Afendina</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Shisha/soft drinks                         from 15:00 to 0:00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1" i="0" strike="noStrike" kern="1200" cap="none" spc="47" normalizeH="0" baseline="0" noProof="0" dirty="0">
                <a:ln>
                  <a:noFill/>
                </a:ln>
                <a:solidFill>
                  <a:srgbClr val="001F5B"/>
                </a:solidFill>
                <a:effectLst/>
                <a:uLnTx/>
                <a:uFillTx/>
                <a:latin typeface="Montserrat"/>
                <a:ea typeface="+mn-ea"/>
                <a:cs typeface="+mn-cs"/>
              </a:rPr>
              <a:t>La Veranda</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Soft drinks/Cocktails                    from 18:00 to 0:00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1" i="0" strike="noStrike" kern="1200" cap="none" spc="47" normalizeH="0" baseline="0" noProof="0" dirty="0">
                <a:ln>
                  <a:noFill/>
                </a:ln>
                <a:solidFill>
                  <a:srgbClr val="001F5B"/>
                </a:solidFill>
                <a:effectLst/>
                <a:uLnTx/>
                <a:uFillTx/>
                <a:latin typeface="Montserrat"/>
                <a:ea typeface="+mn-ea"/>
                <a:cs typeface="+mn-cs"/>
              </a:rPr>
              <a:t>Oasis Bar</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Soft drinks/ Cocktails                   from 10:00 to 17:00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1" i="0" strike="noStrike" kern="1200" cap="none" spc="47" normalizeH="0" baseline="0" noProof="0" dirty="0">
                <a:ln>
                  <a:noFill/>
                </a:ln>
                <a:solidFill>
                  <a:srgbClr val="001F5B"/>
                </a:solidFill>
                <a:effectLst/>
                <a:uLnTx/>
                <a:uFillTx/>
                <a:latin typeface="Montserrat"/>
                <a:ea typeface="+mn-ea"/>
                <a:cs typeface="+mn-cs"/>
              </a:rPr>
              <a:t>Club MC</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Soft drinks/ Cocktails                   from 10:00 to 17:00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1" i="0" strike="noStrike" kern="1200" cap="none" spc="47" normalizeH="0" baseline="0" noProof="0" dirty="0">
                <a:ln>
                  <a:noFill/>
                </a:ln>
                <a:solidFill>
                  <a:srgbClr val="001F5B"/>
                </a:solidFill>
                <a:effectLst/>
                <a:uLnTx/>
                <a:uFillTx/>
                <a:latin typeface="Montserrat"/>
                <a:ea typeface="+mn-ea"/>
                <a:cs typeface="+mn-cs"/>
              </a:rPr>
              <a:t>Columbus</a:t>
            </a: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Soft drinks/ Cocktails                   from 10:00 to 0:00</a:t>
            </a:r>
          </a:p>
        </p:txBody>
      </p:sp>
      <p:pic>
        <p:nvPicPr>
          <p:cNvPr id="24" name="Picture 11"/>
          <p:cNvPicPr>
            <a:picLocks noChangeAspect="1"/>
          </p:cNvPicPr>
          <p:nvPr/>
        </p:nvPicPr>
        <p:blipFill rotWithShape="1">
          <a:blip r:embed="rId2"/>
          <a:srcRect l="12090" t="12330" r="10768" b="11085"/>
          <a:stretch/>
        </p:blipFill>
        <p:spPr>
          <a:xfrm rot="5400000">
            <a:off x="7406931" y="-213413"/>
            <a:ext cx="3092450" cy="3513938"/>
          </a:xfrm>
          <a:prstGeom prst="rect">
            <a:avLst/>
          </a:prstGeom>
        </p:spPr>
      </p:pic>
      <p:sp>
        <p:nvSpPr>
          <p:cNvPr id="5" name="TextBox 21">
            <a:extLst>
              <a:ext uri="{FF2B5EF4-FFF2-40B4-BE49-F238E27FC236}">
                <a16:creationId xmlns:a16="http://schemas.microsoft.com/office/drawing/2014/main" xmlns="" id="{EE211E36-5012-DF94-0D05-D49740FE6DF6}"/>
              </a:ext>
            </a:extLst>
          </p:cNvPr>
          <p:cNvSpPr txBox="1"/>
          <p:nvPr/>
        </p:nvSpPr>
        <p:spPr>
          <a:xfrm>
            <a:off x="4127500" y="882650"/>
            <a:ext cx="2909581" cy="6439455"/>
          </a:xfrm>
          <a:prstGeom prst="rect">
            <a:avLst/>
          </a:prstGeom>
        </p:spPr>
        <p:txBody>
          <a:bodyPr wrap="square" lIns="0" tIns="0" rIns="0" bIns="0" rtlCol="0" anchor="t">
            <a:spAutoFit/>
          </a:bodyPr>
          <a:lstStyle/>
          <a:p>
            <a:pPr>
              <a:lnSpc>
                <a:spcPts val="2192"/>
              </a:lnSpc>
              <a:spcBef>
                <a:spcPct val="0"/>
              </a:spcBef>
            </a:pPr>
            <a:r>
              <a:rPr lang="en-US" sz="1400" spc="-61" dirty="0" err="1" smtClean="0">
                <a:solidFill>
                  <a:srgbClr val="001F5B"/>
                </a:solidFill>
                <a:latin typeface="Montserrat Extra-Bold"/>
              </a:rPr>
              <a:t>Neverland</a:t>
            </a:r>
            <a:endParaRPr lang="en-US" sz="1400" spc="-61" dirty="0" smtClean="0">
              <a:solidFill>
                <a:srgbClr val="001F5B"/>
              </a:solidFill>
              <a:latin typeface="Montserrat Extra-Bold"/>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875" b="0" i="0" u="none" strike="noStrike" kern="1200" cap="none" spc="53" normalizeH="0" baseline="0" noProof="0" dirty="0" smtClean="0">
                <a:ln>
                  <a:noFill/>
                </a:ln>
                <a:solidFill>
                  <a:srgbClr val="001F5B"/>
                </a:solidFill>
                <a:effectLst/>
                <a:uLnTx/>
                <a:uFillTx/>
                <a:latin typeface="Montserrat Classic Bold"/>
                <a:ea typeface="+mn-ea"/>
                <a:cs typeface="+mn-cs"/>
              </a:rPr>
              <a:t>Breakfast</a:t>
            </a:r>
            <a:endParaRPr kumimoji="0" lang="en-US" sz="875" b="0" i="0" u="none" strike="noStrike" kern="1200" cap="none" spc="53" normalizeH="0" baseline="0" noProof="0" dirty="0">
              <a:ln>
                <a:noFill/>
              </a:ln>
              <a:solidFill>
                <a:srgbClr val="001F5B"/>
              </a:solidFill>
              <a:effectLst/>
              <a:uLnTx/>
              <a:uFillTx/>
              <a:latin typeface="Montserrat Classic Bold"/>
              <a:ea typeface="+mn-ea"/>
              <a:cs typeface="+mn-cs"/>
            </a:endParaRP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Soprano Restaurant                 from </a:t>
            </a: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08:00 </a:t>
            </a:r>
            <a:r>
              <a:rPr kumimoji="0" lang="en-US" sz="778" b="0" i="0" u="none" strike="noStrike" kern="1200" cap="none" spc="47" normalizeH="0" baseline="0" noProof="0" dirty="0">
                <a:ln>
                  <a:noFill/>
                </a:ln>
                <a:solidFill>
                  <a:srgbClr val="001F5B"/>
                </a:solidFill>
                <a:effectLst/>
                <a:uLnTx/>
                <a:uFillTx/>
                <a:latin typeface="Montserrat"/>
                <a:ea typeface="+mn-ea"/>
                <a:cs typeface="+mn-cs"/>
              </a:rPr>
              <a:t>to 10:30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err="1">
                <a:ln>
                  <a:noFill/>
                </a:ln>
                <a:solidFill>
                  <a:srgbClr val="001F5B"/>
                </a:solidFill>
                <a:effectLst/>
                <a:uLnTx/>
                <a:uFillTx/>
                <a:latin typeface="Montserrat"/>
                <a:ea typeface="+mn-ea"/>
                <a:cs typeface="+mn-cs"/>
              </a:rPr>
              <a:t>Zum</a:t>
            </a:r>
            <a:r>
              <a:rPr kumimoji="0" lang="en-US" sz="778" b="0" i="0" u="none" strike="noStrike" kern="1200" cap="none" spc="47" normalizeH="0" baseline="0" noProof="0" dirty="0">
                <a:ln>
                  <a:noFill/>
                </a:ln>
                <a:solidFill>
                  <a:srgbClr val="001F5B"/>
                </a:solidFill>
                <a:effectLst/>
                <a:uLnTx/>
                <a:uFillTx/>
                <a:latin typeface="Montserrat"/>
                <a:ea typeface="+mn-ea"/>
                <a:cs typeface="+mn-cs"/>
              </a:rPr>
              <a:t> Kaiser                                from 07:00 to 10:00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Le </a:t>
            </a:r>
            <a:r>
              <a:rPr kumimoji="0" lang="en-US" sz="778" b="0" i="0" u="none" strike="noStrike" kern="1200" cap="none" spc="47" normalizeH="0" baseline="0" noProof="0" dirty="0">
                <a:ln>
                  <a:noFill/>
                </a:ln>
                <a:solidFill>
                  <a:srgbClr val="001F5B"/>
                </a:solidFill>
                <a:effectLst/>
                <a:uLnTx/>
                <a:uFillTx/>
                <a:latin typeface="Montserrat"/>
                <a:ea typeface="+mn-ea"/>
                <a:cs typeface="+mn-cs"/>
              </a:rPr>
              <a:t>Marche                                  from 08:00 to 10:00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Mediterranean                          from 07:00 to 10:00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Alfredo                                       from 08:00 to 10:00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Tagine                                        from 07:00 to 10:30</a:t>
            </a:r>
          </a:p>
          <a:p>
            <a:pPr marL="0" marR="0" lvl="0" indent="0" algn="l" defTabSz="914400" rtl="0" eaLnBrk="1" fontAlgn="auto" latinLnBrk="0" hangingPunct="1">
              <a:spcBef>
                <a:spcPts val="0"/>
              </a:spcBef>
              <a:spcAft>
                <a:spcPts val="0"/>
              </a:spcAft>
              <a:buClrTx/>
              <a:buSzTx/>
              <a:buFontTx/>
              <a:buNone/>
              <a:tabLst/>
              <a:defRPr/>
            </a:pPr>
            <a:endParaRPr kumimoji="0" lang="en-US" sz="875" b="0" i="0" u="none" strike="noStrike" kern="1200" cap="none" spc="53" normalizeH="0" baseline="0" noProof="0" dirty="0">
              <a:ln>
                <a:noFill/>
              </a:ln>
              <a:solidFill>
                <a:srgbClr val="001F5B"/>
              </a:solidFill>
              <a:effectLst/>
              <a:uLnTx/>
              <a:uFillTx/>
              <a:latin typeface="Montserrat Classic Bold"/>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n-US" sz="875" b="0" i="0" u="none" strike="noStrike" kern="1200" cap="none" spc="53" normalizeH="0" baseline="0" noProof="0" dirty="0">
                <a:ln>
                  <a:noFill/>
                </a:ln>
                <a:solidFill>
                  <a:srgbClr val="001F5B"/>
                </a:solidFill>
                <a:effectLst/>
                <a:uLnTx/>
                <a:uFillTx/>
                <a:latin typeface="Montserrat Classic Bold"/>
                <a:ea typeface="+mn-ea"/>
                <a:cs typeface="+mn-cs"/>
              </a:rPr>
              <a:t>Lunch</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Soprano Restaurant</a:t>
            </a:r>
            <a:r>
              <a:rPr lang="en-US" sz="778" spc="47" dirty="0">
                <a:solidFill>
                  <a:srgbClr val="001F5B"/>
                </a:solidFill>
                <a:latin typeface="Montserrat"/>
              </a:rPr>
              <a:t> </a:t>
            </a:r>
            <a:r>
              <a:rPr kumimoji="0" lang="en-US" sz="778" b="0" i="0" u="none" strike="noStrike" kern="1200" cap="none" spc="47" normalizeH="0" baseline="0" noProof="0" dirty="0">
                <a:ln>
                  <a:noFill/>
                </a:ln>
                <a:solidFill>
                  <a:srgbClr val="001F5B"/>
                </a:solidFill>
                <a:effectLst/>
                <a:uLnTx/>
                <a:uFillTx/>
                <a:latin typeface="Montserrat"/>
                <a:ea typeface="+mn-ea"/>
                <a:cs typeface="+mn-cs"/>
              </a:rPr>
              <a:t>                from 12:30 to 14:30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err="1">
                <a:ln>
                  <a:noFill/>
                </a:ln>
                <a:solidFill>
                  <a:srgbClr val="001F5B"/>
                </a:solidFill>
                <a:effectLst/>
                <a:uLnTx/>
                <a:uFillTx/>
                <a:latin typeface="Montserrat"/>
                <a:ea typeface="+mn-ea"/>
                <a:cs typeface="+mn-cs"/>
              </a:rPr>
              <a:t>Zum</a:t>
            </a:r>
            <a:r>
              <a:rPr kumimoji="0" lang="en-US" sz="778" b="0" i="0" u="none" strike="noStrike" kern="1200" cap="none" spc="47" normalizeH="0" baseline="0" noProof="0" dirty="0">
                <a:ln>
                  <a:noFill/>
                </a:ln>
                <a:solidFill>
                  <a:srgbClr val="001F5B"/>
                </a:solidFill>
                <a:effectLst/>
                <a:uLnTx/>
                <a:uFillTx/>
                <a:latin typeface="Montserrat"/>
                <a:ea typeface="+mn-ea"/>
                <a:cs typeface="+mn-cs"/>
              </a:rPr>
              <a:t> Kaiser                                from 12:30 to 14:30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Le </a:t>
            </a:r>
            <a:r>
              <a:rPr kumimoji="0" lang="en-US" sz="778" b="0" i="0" u="none" strike="noStrike" kern="1200" cap="none" spc="47" normalizeH="0" baseline="0" noProof="0" dirty="0">
                <a:ln>
                  <a:noFill/>
                </a:ln>
                <a:solidFill>
                  <a:srgbClr val="001F5B"/>
                </a:solidFill>
                <a:effectLst/>
                <a:uLnTx/>
                <a:uFillTx/>
                <a:latin typeface="Montserrat"/>
                <a:ea typeface="+mn-ea"/>
                <a:cs typeface="+mn-cs"/>
              </a:rPr>
              <a:t>Marche                                  from 12:30 to 14:30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Mediterranean                          from 12:30 to 14:30</a:t>
            </a:r>
          </a:p>
          <a:p>
            <a:pPr marL="0" marR="0" lvl="0" indent="0" algn="l" defTabSz="914400" rtl="0" eaLnBrk="1" fontAlgn="auto" latinLnBrk="0" hangingPunct="1">
              <a:spcBef>
                <a:spcPts val="0"/>
              </a:spcBef>
              <a:spcAft>
                <a:spcPts val="0"/>
              </a:spcAft>
              <a:buClrTx/>
              <a:buSzTx/>
              <a:buFontTx/>
              <a:buNone/>
              <a:tabLst/>
              <a:defRPr/>
            </a:pPr>
            <a:endParaRPr kumimoji="0" lang="en-US" sz="875" b="0" i="0" u="none" strike="noStrike" kern="1200" cap="none" spc="53" normalizeH="0" baseline="0" noProof="0" dirty="0">
              <a:ln>
                <a:noFill/>
              </a:ln>
              <a:solidFill>
                <a:srgbClr val="001F5B"/>
              </a:solidFill>
              <a:effectLst/>
              <a:uLnTx/>
              <a:uFillTx/>
              <a:latin typeface="Montserrat Classic Bold"/>
              <a:ea typeface="+mn-ea"/>
              <a:cs typeface="+mn-cs"/>
            </a:endParaRPr>
          </a:p>
          <a:p>
            <a:pPr marL="0" marR="0" lvl="0" indent="0" algn="l" defTabSz="914400" rtl="0" eaLnBrk="1" fontAlgn="auto" latinLnBrk="0" hangingPunct="1">
              <a:spcBef>
                <a:spcPts val="0"/>
              </a:spcBef>
              <a:spcAft>
                <a:spcPts val="0"/>
              </a:spcAft>
              <a:buClrTx/>
              <a:buSzTx/>
              <a:buFontTx/>
              <a:buNone/>
              <a:tabLst/>
              <a:defRPr/>
            </a:pPr>
            <a:r>
              <a:rPr kumimoji="0" lang="en-US" sz="875" b="0" i="0" u="none" strike="noStrike" kern="1200" cap="none" spc="53" normalizeH="0" baseline="0" noProof="0" dirty="0">
                <a:ln>
                  <a:noFill/>
                </a:ln>
                <a:solidFill>
                  <a:srgbClr val="001F5B"/>
                </a:solidFill>
                <a:effectLst/>
                <a:uLnTx/>
                <a:uFillTx/>
                <a:latin typeface="Montserrat Classic Bold"/>
                <a:ea typeface="+mn-ea"/>
                <a:cs typeface="+mn-cs"/>
              </a:rPr>
              <a:t>Dinner</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Soprano Main Restaurant        from 18:30 to 21:00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err="1">
                <a:ln>
                  <a:noFill/>
                </a:ln>
                <a:solidFill>
                  <a:srgbClr val="001F5B"/>
                </a:solidFill>
                <a:effectLst/>
                <a:uLnTx/>
                <a:uFillTx/>
                <a:latin typeface="Montserrat"/>
                <a:ea typeface="+mn-ea"/>
                <a:cs typeface="+mn-cs"/>
              </a:rPr>
              <a:t>Zum</a:t>
            </a:r>
            <a:r>
              <a:rPr kumimoji="0" lang="en-US" sz="778" b="0" i="0" u="none" strike="noStrike" kern="1200" cap="none" spc="47" normalizeH="0" baseline="0" noProof="0" dirty="0">
                <a:ln>
                  <a:noFill/>
                </a:ln>
                <a:solidFill>
                  <a:srgbClr val="001F5B"/>
                </a:solidFill>
                <a:effectLst/>
                <a:uLnTx/>
                <a:uFillTx/>
                <a:latin typeface="Montserrat"/>
                <a:ea typeface="+mn-ea"/>
                <a:cs typeface="+mn-cs"/>
              </a:rPr>
              <a:t> Kaiser                                 from 18:00 to 21:00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Le </a:t>
            </a:r>
            <a:r>
              <a:rPr kumimoji="0" lang="en-US" sz="778" b="0" i="0" u="none" strike="noStrike" kern="1200" cap="none" spc="47" normalizeH="0" baseline="0" noProof="0" dirty="0">
                <a:ln>
                  <a:noFill/>
                </a:ln>
                <a:solidFill>
                  <a:srgbClr val="001F5B"/>
                </a:solidFill>
                <a:effectLst/>
                <a:uLnTx/>
                <a:uFillTx/>
                <a:latin typeface="Montserrat"/>
                <a:ea typeface="+mn-ea"/>
                <a:cs typeface="+mn-cs"/>
              </a:rPr>
              <a:t>Marche                                   from 18:30 to 21:00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Mediterranean                           from 18:00 to 21:00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Alfredo                                        from 18:30 to 21:00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Tagine                                         from 18:00 to 21:00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err="1">
                <a:ln>
                  <a:noFill/>
                </a:ln>
                <a:solidFill>
                  <a:srgbClr val="001F5B"/>
                </a:solidFill>
                <a:effectLst/>
                <a:uLnTx/>
                <a:uFillTx/>
                <a:latin typeface="Montserrat"/>
                <a:ea typeface="+mn-ea"/>
                <a:cs typeface="+mn-cs"/>
              </a:rPr>
              <a:t>L’Asiatique</a:t>
            </a:r>
            <a:r>
              <a:rPr kumimoji="0" lang="en-US" sz="778" b="0" i="0" u="none" strike="noStrike" kern="1200" cap="none" spc="47" normalizeH="0" baseline="0" noProof="0" dirty="0">
                <a:ln>
                  <a:noFill/>
                </a:ln>
                <a:solidFill>
                  <a:srgbClr val="001F5B"/>
                </a:solidFill>
                <a:effectLst/>
                <a:uLnTx/>
                <a:uFillTx/>
                <a:latin typeface="Montserrat"/>
                <a:ea typeface="+mn-ea"/>
                <a:cs typeface="+mn-cs"/>
              </a:rPr>
              <a:t>                                  from 18:30 to 21:00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Taj                                                from 19:00 to 21:00</a:t>
            </a:r>
          </a:p>
          <a:p>
            <a:pPr marL="168001" marR="0" lvl="1" indent="-84000" algn="l" defTabSz="914400" rtl="0" eaLnBrk="1" fontAlgn="auto" latinLnBrk="0" hangingPunct="1">
              <a:spcBef>
                <a:spcPts val="0"/>
              </a:spcBef>
              <a:spcAft>
                <a:spcPts val="0"/>
              </a:spcAft>
              <a:buClrTx/>
              <a:buSzTx/>
              <a:buFont typeface="Arial"/>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Soprano (late dinner)                from 22:00 to 0:00</a:t>
            </a:r>
          </a:p>
          <a:p>
            <a:pPr marL="84001" lvl="1"/>
            <a:r>
              <a:rPr lang="en-US" sz="778" spc="47" dirty="0">
                <a:solidFill>
                  <a:srgbClr val="001F5B"/>
                </a:solidFill>
                <a:latin typeface="Montserrat"/>
              </a:rPr>
              <a:t>                                                        </a:t>
            </a:r>
          </a:p>
          <a:p>
            <a:r>
              <a:rPr kumimoji="0" lang="en-US" sz="875" b="0" i="0" u="none" strike="noStrike" kern="1200" cap="none" spc="53" normalizeH="0" baseline="0" noProof="0" dirty="0">
                <a:ln>
                  <a:noFill/>
                </a:ln>
                <a:solidFill>
                  <a:srgbClr val="001F5B"/>
                </a:solidFill>
                <a:effectLst/>
                <a:uLnTx/>
                <a:uFillTx/>
                <a:latin typeface="Montserrat Classic Bold"/>
                <a:ea typeface="+mn-ea"/>
                <a:cs typeface="+mn-cs"/>
              </a:rPr>
              <a:t>Snacks</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Aqua Park Bar                         from </a:t>
            </a: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15:00 </a:t>
            </a:r>
            <a:r>
              <a:rPr kumimoji="0" lang="en-US" sz="778" b="0" i="0" u="none" strike="noStrike" kern="1200" cap="none" spc="47" normalizeH="0" baseline="0" noProof="0" dirty="0">
                <a:ln>
                  <a:noFill/>
                </a:ln>
                <a:solidFill>
                  <a:srgbClr val="001F5B"/>
                </a:solidFill>
                <a:effectLst/>
                <a:uLnTx/>
                <a:uFillTx/>
                <a:latin typeface="Montserrat"/>
                <a:ea typeface="+mn-ea"/>
                <a:cs typeface="+mn-cs"/>
              </a:rPr>
              <a:t>to </a:t>
            </a:r>
            <a:r>
              <a:rPr kumimoji="0" lang="en-US" sz="778" b="0" i="0" u="none" strike="noStrike" kern="1200" cap="none" spc="47" normalizeH="0" baseline="0" noProof="0" dirty="0" smtClean="0">
                <a:ln>
                  <a:noFill/>
                </a:ln>
                <a:solidFill>
                  <a:srgbClr val="001F5B"/>
                </a:solidFill>
                <a:effectLst/>
                <a:uLnTx/>
                <a:uFillTx/>
                <a:latin typeface="Montserrat"/>
                <a:ea typeface="+mn-ea"/>
                <a:cs typeface="+mn-cs"/>
              </a:rPr>
              <a:t>17:00</a:t>
            </a:r>
            <a:endParaRPr kumimoji="0" lang="en-US" sz="778" b="0" i="0" u="none" strike="noStrike" kern="1200" cap="none" spc="47" normalizeH="0" baseline="0" noProof="0" dirty="0">
              <a:ln>
                <a:noFill/>
              </a:ln>
              <a:solidFill>
                <a:srgbClr val="001F5B"/>
              </a:solidFill>
              <a:effectLst/>
              <a:uLnTx/>
              <a:uFillTx/>
              <a:latin typeface="Montserrat"/>
              <a:ea typeface="+mn-ea"/>
              <a:cs typeface="+mn-cs"/>
            </a:endParaRP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Water Valley Bar                     from 12:00 to 16:00</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err="1">
                <a:ln>
                  <a:noFill/>
                </a:ln>
                <a:solidFill>
                  <a:srgbClr val="001F5B"/>
                </a:solidFill>
                <a:effectLst/>
                <a:uLnTx/>
                <a:uFillTx/>
                <a:latin typeface="Montserrat"/>
                <a:ea typeface="+mn-ea"/>
                <a:cs typeface="+mn-cs"/>
              </a:rPr>
              <a:t>Rockin</a:t>
            </a:r>
            <a:r>
              <a:rPr kumimoji="0" lang="en-US" sz="778" b="0" i="0" u="none" strike="noStrike" kern="1200" cap="none" spc="47" normalizeH="0" baseline="0" noProof="0" dirty="0">
                <a:ln>
                  <a:noFill/>
                </a:ln>
                <a:solidFill>
                  <a:srgbClr val="001F5B"/>
                </a:solidFill>
                <a:effectLst/>
                <a:uLnTx/>
                <a:uFillTx/>
                <a:latin typeface="Montserrat"/>
                <a:ea typeface="+mn-ea"/>
                <a:cs typeface="+mn-cs"/>
              </a:rPr>
              <a:t> Burger                         from 12:00 </a:t>
            </a:r>
            <a:r>
              <a:rPr kumimoji="0" lang="en-US" sz="778" b="0" i="0" u="none" strike="noStrike" kern="1200" cap="none" spc="47" normalizeH="0" baseline="0" noProof="0">
                <a:ln>
                  <a:noFill/>
                </a:ln>
                <a:solidFill>
                  <a:srgbClr val="001F5B"/>
                </a:solidFill>
                <a:effectLst/>
                <a:uLnTx/>
                <a:uFillTx/>
                <a:latin typeface="Montserrat"/>
                <a:ea typeface="+mn-ea"/>
                <a:cs typeface="+mn-cs"/>
              </a:rPr>
              <a:t>to </a:t>
            </a:r>
            <a:r>
              <a:rPr kumimoji="0" lang="en-US" sz="778" b="0" i="0" u="none" strike="noStrike" kern="1200" cap="none" spc="47" normalizeH="0" baseline="0" noProof="0" smtClean="0">
                <a:ln>
                  <a:noFill/>
                </a:ln>
                <a:solidFill>
                  <a:srgbClr val="001F5B"/>
                </a:solidFill>
                <a:effectLst/>
                <a:uLnTx/>
                <a:uFillTx/>
                <a:latin typeface="Montserrat"/>
                <a:ea typeface="+mn-ea"/>
                <a:cs typeface="+mn-cs"/>
              </a:rPr>
              <a:t>15:00</a:t>
            </a:r>
            <a:endParaRPr kumimoji="0" lang="en-US" sz="778" b="0" i="0" u="none" strike="noStrike" kern="1200" cap="none" spc="47" normalizeH="0" baseline="0" noProof="0" dirty="0">
              <a:ln>
                <a:noFill/>
              </a:ln>
              <a:solidFill>
                <a:srgbClr val="001F5B"/>
              </a:solidFill>
              <a:effectLst/>
              <a:uLnTx/>
              <a:uFillTx/>
              <a:latin typeface="Montserrat"/>
              <a:ea typeface="+mn-ea"/>
              <a:cs typeface="+mn-cs"/>
            </a:endParaRPr>
          </a:p>
          <a:p>
            <a:pPr marL="84001" marR="0" lvl="1" algn="l" defTabSz="914400" rtl="0" eaLnBrk="1" fontAlgn="auto" latinLnBrk="0" hangingPunct="1">
              <a:spcBef>
                <a:spcPts val="0"/>
              </a:spcBef>
              <a:spcAft>
                <a:spcPts val="0"/>
              </a:spcAft>
              <a:buClrTx/>
              <a:buSzTx/>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                                                        from 18:00 to 21:00</a:t>
            </a:r>
          </a:p>
          <a:p>
            <a:pPr>
              <a:lnSpc>
                <a:spcPct val="150000"/>
              </a:lnSpc>
            </a:pPr>
            <a:r>
              <a:rPr lang="en-US" sz="875" u="sng" spc="53" dirty="0" smtClean="0">
                <a:solidFill>
                  <a:srgbClr val="001F5B"/>
                </a:solidFill>
                <a:latin typeface="Montserrat" panose="00000500000000000000" pitchFamily="2" charset="0"/>
              </a:rPr>
              <a:t>Alf </a:t>
            </a:r>
            <a:r>
              <a:rPr lang="en-US" sz="875" u="sng" spc="53" dirty="0">
                <a:solidFill>
                  <a:srgbClr val="001F5B"/>
                </a:solidFill>
                <a:latin typeface="Montserrat" panose="00000500000000000000" pitchFamily="2" charset="0"/>
              </a:rPr>
              <a:t>Leila Wa Leila</a:t>
            </a:r>
            <a:endParaRPr lang="en-US" sz="875" spc="53" dirty="0">
              <a:solidFill>
                <a:srgbClr val="001F5B"/>
              </a:solidFill>
              <a:latin typeface="Montserrat Classic Bold"/>
            </a:endParaRPr>
          </a:p>
          <a:p>
            <a:pPr indent="-373199">
              <a:lnSpc>
                <a:spcPct val="150000"/>
              </a:lnSpc>
              <a:defRPr/>
            </a:pPr>
            <a:r>
              <a:rPr lang="en-US" sz="875" spc="53" dirty="0">
                <a:solidFill>
                  <a:srgbClr val="001F5B"/>
                </a:solidFill>
                <a:latin typeface="Montserrat Classic Bold"/>
              </a:rPr>
              <a:t>Breakfast</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La Marche                                from 07:00 to 11:00</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Mediterranean                        from 08:00 to 10:00</a:t>
            </a:r>
          </a:p>
          <a:p>
            <a:pPr marL="84001" marR="0" lvl="1" indent="0" algn="l" defTabSz="914400" rtl="0" eaLnBrk="1" fontAlgn="auto" latinLnBrk="0" hangingPunct="1">
              <a:spcBef>
                <a:spcPts val="0"/>
              </a:spcBef>
              <a:spcAft>
                <a:spcPts val="0"/>
              </a:spcAft>
              <a:buClrTx/>
              <a:buSzTx/>
              <a:buFontTx/>
              <a:buNone/>
              <a:tabLst/>
              <a:defRPr/>
            </a:pPr>
            <a:endParaRPr lang="en-US" sz="875" spc="53" dirty="0">
              <a:solidFill>
                <a:srgbClr val="001F5B"/>
              </a:solidFill>
              <a:latin typeface="Montserrat Classic Bold"/>
            </a:endParaRPr>
          </a:p>
          <a:p>
            <a:pPr indent="-373199">
              <a:defRPr/>
            </a:pPr>
            <a:r>
              <a:rPr lang="en-US" sz="875" spc="53" dirty="0">
                <a:solidFill>
                  <a:srgbClr val="001F5B"/>
                </a:solidFill>
                <a:latin typeface="Montserrat Classic Bold"/>
              </a:rPr>
              <a:t>Lunch</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La Marche                                from 12:30 to 14:00</a:t>
            </a:r>
          </a:p>
          <a:p>
            <a:pPr marL="84001" marR="0" lvl="1" indent="0" algn="l" defTabSz="914400" rtl="0" eaLnBrk="1" fontAlgn="auto" latinLnBrk="0" hangingPunct="1">
              <a:spcBef>
                <a:spcPts val="0"/>
              </a:spcBef>
              <a:spcAft>
                <a:spcPts val="0"/>
              </a:spcAft>
              <a:buClrTx/>
              <a:buSzTx/>
              <a:buFontTx/>
              <a:buNone/>
              <a:tabLst/>
              <a:defRPr/>
            </a:pPr>
            <a:endParaRPr lang="en-US" sz="875" spc="53" dirty="0">
              <a:solidFill>
                <a:srgbClr val="001F5B"/>
              </a:solidFill>
              <a:latin typeface="Montserrat Classic Bold"/>
            </a:endParaRPr>
          </a:p>
          <a:p>
            <a:pPr indent="-373199">
              <a:defRPr/>
            </a:pPr>
            <a:r>
              <a:rPr lang="en-US" sz="875" spc="53" dirty="0">
                <a:solidFill>
                  <a:srgbClr val="001F5B"/>
                </a:solidFill>
                <a:latin typeface="Montserrat Classic Bold"/>
              </a:rPr>
              <a:t>Dinner</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La Marche                                from 18:00 to 21:00</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La Casa                                     from 18:00 to 21:00</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err="1">
                <a:ln>
                  <a:noFill/>
                </a:ln>
                <a:solidFill>
                  <a:srgbClr val="001F5B"/>
                </a:solidFill>
                <a:effectLst/>
                <a:uLnTx/>
                <a:uFillTx/>
                <a:latin typeface="Montserrat"/>
                <a:ea typeface="+mn-ea"/>
                <a:cs typeface="+mn-cs"/>
              </a:rPr>
              <a:t>L’Asiatique</a:t>
            </a:r>
            <a:r>
              <a:rPr kumimoji="0" lang="en-US" sz="778" b="0" i="0" u="none" strike="noStrike" kern="1200" cap="none" spc="47" normalizeH="0" baseline="0" noProof="0" dirty="0">
                <a:ln>
                  <a:noFill/>
                </a:ln>
                <a:solidFill>
                  <a:srgbClr val="001F5B"/>
                </a:solidFill>
                <a:effectLst/>
                <a:uLnTx/>
                <a:uFillTx/>
                <a:latin typeface="Montserrat"/>
                <a:ea typeface="+mn-ea"/>
                <a:cs typeface="+mn-cs"/>
              </a:rPr>
              <a:t>                               from 18:30 to 20:15</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Mediterranean (late dinner)  from 22:00 to 0:00</a:t>
            </a:r>
          </a:p>
          <a:p>
            <a:pPr marL="84001" lvl="1"/>
            <a:endParaRPr lang="en-US" sz="778" spc="47" dirty="0">
              <a:solidFill>
                <a:srgbClr val="001F5B"/>
              </a:solidFill>
              <a:latin typeface="Montserrat"/>
            </a:endParaRPr>
          </a:p>
          <a:p>
            <a:r>
              <a:rPr kumimoji="0" lang="en-US" sz="875" b="0" i="0" u="none" strike="noStrike" kern="1200" cap="none" spc="53" normalizeH="0" baseline="0" noProof="0" dirty="0">
                <a:ln>
                  <a:noFill/>
                </a:ln>
                <a:solidFill>
                  <a:srgbClr val="001F5B"/>
                </a:solidFill>
                <a:effectLst/>
                <a:uLnTx/>
                <a:uFillTx/>
                <a:latin typeface="Montserrat Classic Bold"/>
                <a:ea typeface="+mn-ea"/>
                <a:cs typeface="+mn-cs"/>
              </a:rPr>
              <a:t>Snacks</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Club MC                                    from 12:00 to 16:00</a:t>
            </a:r>
          </a:p>
          <a:p>
            <a:pPr marL="255451" marR="0" lvl="1" indent="-171450" algn="l" defTabSz="914400" rtl="0" eaLnBrk="1" fontAlgn="auto" latinLnBrk="0" hangingPunct="1">
              <a:spcBef>
                <a:spcPts val="0"/>
              </a:spcBef>
              <a:spcAft>
                <a:spcPts val="0"/>
              </a:spcAft>
              <a:buClrTx/>
              <a:buSzTx/>
              <a:buFont typeface="Arial" panose="020B0604020202020204" pitchFamily="34" charset="0"/>
              <a:buChar char="•"/>
              <a:tabLst/>
              <a:defRPr/>
            </a:pPr>
            <a:r>
              <a:rPr kumimoji="0" lang="en-US" sz="778" b="0" i="0" u="none" strike="noStrike" kern="1200" cap="none" spc="47" normalizeH="0" baseline="0" noProof="0" dirty="0">
                <a:ln>
                  <a:noFill/>
                </a:ln>
                <a:solidFill>
                  <a:srgbClr val="001F5B"/>
                </a:solidFill>
                <a:effectLst/>
                <a:uLnTx/>
                <a:uFillTx/>
                <a:latin typeface="Montserrat"/>
                <a:ea typeface="+mn-ea"/>
                <a:cs typeface="+mn-cs"/>
              </a:rPr>
              <a:t>Beach Bar                                 from 12:00 to 14:30</a:t>
            </a:r>
          </a:p>
        </p:txBody>
      </p:sp>
      <p:pic>
        <p:nvPicPr>
          <p:cNvPr id="6" name="Picture 5"/>
          <p:cNvPicPr>
            <a:picLocks noChangeAspect="1"/>
          </p:cNvPicPr>
          <p:nvPr/>
        </p:nvPicPr>
        <p:blipFill>
          <a:blip r:embed="rId3">
            <a:extLst>
              <a:ext uri="{28A0092B-C50C-407E-A947-70E740481C1C}">
                <a14:useLocalDpi xmlns:a14="http://schemas.microsoft.com/office/drawing/2010/main" xmlns="" val="0"/>
              </a:ext>
            </a:extLst>
          </a:blip>
          <a:srcRect l="15165" r="15165"/>
          <a:stretch/>
        </p:blipFill>
        <p:spPr>
          <a:xfrm>
            <a:off x="7204924" y="-2669"/>
            <a:ext cx="3505201" cy="7546755"/>
          </a:xfrm>
          <a:prstGeom prst="rect">
            <a:avLst/>
          </a:prstGeom>
        </p:spPr>
      </p:pic>
      <p:grpSp>
        <p:nvGrpSpPr>
          <p:cNvPr id="22" name="Group 5"/>
          <p:cNvGrpSpPr/>
          <p:nvPr/>
        </p:nvGrpSpPr>
        <p:grpSpPr>
          <a:xfrm>
            <a:off x="7204924" y="3776500"/>
            <a:ext cx="4017912" cy="3780000"/>
            <a:chOff x="0" y="0"/>
            <a:chExt cx="6678824" cy="5590378"/>
          </a:xfrm>
        </p:grpSpPr>
        <p:sp>
          <p:nvSpPr>
            <p:cNvPr id="23" name="Freeform 6"/>
            <p:cNvSpPr/>
            <p:nvPr/>
          </p:nvSpPr>
          <p:spPr>
            <a:xfrm>
              <a:off x="0" y="0"/>
              <a:ext cx="6678824" cy="5590379"/>
            </a:xfrm>
            <a:custGeom>
              <a:avLst/>
              <a:gdLst/>
              <a:ahLst/>
              <a:cxnLst/>
              <a:rect l="l" t="t" r="r" b="b"/>
              <a:pathLst>
                <a:path w="6678824" h="5590379">
                  <a:moveTo>
                    <a:pt x="6678824" y="5590379"/>
                  </a:moveTo>
                  <a:lnTo>
                    <a:pt x="0" y="5590379"/>
                  </a:lnTo>
                  <a:lnTo>
                    <a:pt x="0" y="0"/>
                  </a:lnTo>
                  <a:lnTo>
                    <a:pt x="6678824" y="5590379"/>
                  </a:lnTo>
                  <a:close/>
                </a:path>
              </a:pathLst>
            </a:custGeom>
            <a:solidFill>
              <a:srgbClr val="001F5B">
                <a:alpha val="84706"/>
              </a:srgbClr>
            </a:solidFill>
          </p:spPr>
        </p:sp>
      </p:grpSp>
      <p:sp>
        <p:nvSpPr>
          <p:cNvPr id="25" name="TextBox 14"/>
          <p:cNvSpPr txBox="1"/>
          <p:nvPr/>
        </p:nvSpPr>
        <p:spPr>
          <a:xfrm>
            <a:off x="7422696" y="5265473"/>
            <a:ext cx="2188785" cy="685681"/>
          </a:xfrm>
          <a:prstGeom prst="rect">
            <a:avLst/>
          </a:prstGeom>
        </p:spPr>
        <p:txBody>
          <a:bodyPr lIns="0" tIns="0" rIns="0" bIns="0" rtlCol="0" anchor="t">
            <a:spAutoFit/>
          </a:bodyPr>
          <a:lstStyle/>
          <a:p>
            <a:pPr algn="just">
              <a:lnSpc>
                <a:spcPts val="1777"/>
              </a:lnSpc>
            </a:pPr>
            <a:r>
              <a:rPr lang="en-US" sz="2042" spc="44" dirty="0">
                <a:solidFill>
                  <a:srgbClr val="FEFEFE"/>
                </a:solidFill>
                <a:latin typeface="Montserrat Classic Bold"/>
              </a:rPr>
              <a:t>ALL</a:t>
            </a:r>
          </a:p>
          <a:p>
            <a:pPr algn="just">
              <a:lnSpc>
                <a:spcPts val="1777"/>
              </a:lnSpc>
            </a:pPr>
            <a:r>
              <a:rPr lang="en-US" sz="2042" spc="44" dirty="0">
                <a:solidFill>
                  <a:srgbClr val="FEFEFE"/>
                </a:solidFill>
                <a:latin typeface="Montserrat Classic Bold"/>
              </a:rPr>
              <a:t>INCLUSIVE FORMULA</a:t>
            </a:r>
          </a:p>
        </p:txBody>
      </p:sp>
      <p:grpSp>
        <p:nvGrpSpPr>
          <p:cNvPr id="26" name="Group 7"/>
          <p:cNvGrpSpPr/>
          <p:nvPr/>
        </p:nvGrpSpPr>
        <p:grpSpPr>
          <a:xfrm>
            <a:off x="7422696" y="6082930"/>
            <a:ext cx="804487" cy="64060"/>
            <a:chOff x="0" y="0"/>
            <a:chExt cx="1913890" cy="152400"/>
          </a:xfrm>
        </p:grpSpPr>
        <p:sp>
          <p:nvSpPr>
            <p:cNvPr id="27" name="Freeform 8"/>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FEFEFE"/>
            </a:solidFill>
          </p:spPr>
        </p:sp>
      </p:grpSp>
      <p:sp>
        <p:nvSpPr>
          <p:cNvPr id="28" name="TextBox 15">
            <a:extLst>
              <a:ext uri="{FF2B5EF4-FFF2-40B4-BE49-F238E27FC236}">
                <a16:creationId xmlns:a16="http://schemas.microsoft.com/office/drawing/2014/main" xmlns="" id="{2FB2921B-6B29-0BF0-F455-969F0985599C}"/>
              </a:ext>
            </a:extLst>
          </p:cNvPr>
          <p:cNvSpPr txBox="1"/>
          <p:nvPr/>
        </p:nvSpPr>
        <p:spPr>
          <a:xfrm>
            <a:off x="7422696" y="6306651"/>
            <a:ext cx="1912214" cy="512961"/>
          </a:xfrm>
          <a:prstGeom prst="rect">
            <a:avLst/>
          </a:prstGeom>
        </p:spPr>
        <p:txBody>
          <a:bodyPr wrap="square" lIns="0" tIns="0" rIns="0" bIns="0" rtlCol="0" anchor="t">
            <a:spAutoFit/>
          </a:bodyPr>
          <a:lstStyle/>
          <a:p>
            <a:pPr>
              <a:lnSpc>
                <a:spcPts val="953"/>
              </a:lnSpc>
            </a:pPr>
            <a:r>
              <a:rPr lang="en-US" sz="680" spc="119" dirty="0">
                <a:solidFill>
                  <a:srgbClr val="FEFEFE"/>
                </a:solidFill>
                <a:latin typeface="Montserrat"/>
              </a:rPr>
              <a:t>T: +20 6534646602-5</a:t>
            </a:r>
          </a:p>
          <a:p>
            <a:pPr>
              <a:lnSpc>
                <a:spcPts val="953"/>
              </a:lnSpc>
            </a:pPr>
            <a:r>
              <a:rPr lang="en-US" sz="680" spc="119" dirty="0">
                <a:solidFill>
                  <a:srgbClr val="FEFEFE"/>
                </a:solidFill>
                <a:latin typeface="Montserrat"/>
              </a:rPr>
              <a:t>H: +20 15787</a:t>
            </a:r>
          </a:p>
          <a:p>
            <a:pPr>
              <a:lnSpc>
                <a:spcPts val="953"/>
              </a:lnSpc>
            </a:pPr>
            <a:r>
              <a:rPr lang="en-US" sz="680" spc="119" dirty="0">
                <a:solidFill>
                  <a:srgbClr val="FEFEFE"/>
                </a:solidFill>
                <a:latin typeface="Montserrat"/>
              </a:rPr>
              <a:t>E: SALES@PICKALBATROS.COM</a:t>
            </a:r>
          </a:p>
          <a:p>
            <a:pPr>
              <a:lnSpc>
                <a:spcPts val="953"/>
              </a:lnSpc>
            </a:pPr>
            <a:r>
              <a:rPr lang="en-US" sz="680" spc="119" dirty="0">
                <a:solidFill>
                  <a:srgbClr val="FEFEFE"/>
                </a:solidFill>
                <a:latin typeface="Montserrat Classic Bold"/>
              </a:rPr>
              <a:t>PICKALBATROS</a:t>
            </a:r>
            <a:r>
              <a:rPr lang="en-US" sz="680" spc="119" dirty="0">
                <a:solidFill>
                  <a:srgbClr val="FEFEFE"/>
                </a:solidFill>
                <a:latin typeface="Montserrat Classic"/>
              </a:rPr>
              <a:t>.COM</a:t>
            </a:r>
          </a:p>
        </p:txBody>
      </p:sp>
      <p:pic>
        <p:nvPicPr>
          <p:cNvPr id="29" name="Picture 11"/>
          <p:cNvPicPr>
            <a:picLocks noChangeAspect="1"/>
          </p:cNvPicPr>
          <p:nvPr/>
        </p:nvPicPr>
        <p:blipFill rotWithShape="1">
          <a:blip r:embed="rId2"/>
          <a:srcRect l="12090" t="12330" r="10768" b="11085"/>
          <a:stretch/>
        </p:blipFill>
        <p:spPr>
          <a:xfrm rot="5400000">
            <a:off x="7406873" y="-214762"/>
            <a:ext cx="3092450" cy="3512633"/>
          </a:xfrm>
          <a:prstGeom prst="rect">
            <a:avLst/>
          </a:prstGeom>
        </p:spPr>
      </p:pic>
      <p:pic>
        <p:nvPicPr>
          <p:cNvPr id="30" name="Picture 29"/>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28698" y="364748"/>
            <a:ext cx="1613099" cy="6934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6F6"/>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190DF17E-5755-5E13-CD38-0A781067BED6}"/>
              </a:ext>
            </a:extLst>
          </p:cNvPr>
          <p:cNvPicPr>
            <a:picLocks noChangeAspect="1"/>
          </p:cNvPicPr>
          <p:nvPr/>
        </p:nvPicPr>
        <p:blipFill>
          <a:blip r:embed="rId2">
            <a:extLst>
              <a:ext uri="{BEBA8EAE-BF5A-486C-A8C5-ECC9F3942E4B}">
                <a14:imgProps xmlns:a14="http://schemas.microsoft.com/office/drawing/2010/main" xmlns="">
                  <a14:imgLayer r:embed="rId3">
                    <a14:imgEffect>
                      <a14:artisticPhotocopy/>
                    </a14:imgEffect>
                  </a14:imgLayer>
                </a14:imgProps>
              </a:ext>
              <a:ext uri="{28A0092B-C50C-407E-A947-70E740481C1C}">
                <a14:useLocalDpi xmlns:a14="http://schemas.microsoft.com/office/drawing/2010/main" xmlns="" val="0"/>
              </a:ext>
            </a:extLst>
          </a:blip>
          <a:stretch>
            <a:fillRect/>
          </a:stretch>
        </p:blipFill>
        <p:spPr>
          <a:xfrm>
            <a:off x="4248333" y="5576805"/>
            <a:ext cx="6355027" cy="1836756"/>
          </a:xfrm>
          <a:prstGeom prst="rect">
            <a:avLst/>
          </a:prstGeom>
        </p:spPr>
      </p:pic>
      <p:sp>
        <p:nvSpPr>
          <p:cNvPr id="2" name="TextBox 2"/>
          <p:cNvSpPr txBox="1"/>
          <p:nvPr/>
        </p:nvSpPr>
        <p:spPr>
          <a:xfrm>
            <a:off x="4127500" y="577850"/>
            <a:ext cx="3004721" cy="563951"/>
          </a:xfrm>
          <a:prstGeom prst="rect">
            <a:avLst/>
          </a:prstGeom>
        </p:spPr>
        <p:txBody>
          <a:bodyPr lIns="0" tIns="0" rIns="0" bIns="0" rtlCol="0" anchor="t">
            <a:spAutoFit/>
          </a:bodyPr>
          <a:lstStyle/>
          <a:p>
            <a:pPr marL="0" lvl="0" indent="0" algn="l">
              <a:lnSpc>
                <a:spcPts val="2192"/>
              </a:lnSpc>
              <a:spcBef>
                <a:spcPct val="0"/>
              </a:spcBef>
            </a:pPr>
            <a:r>
              <a:rPr lang="en-US" sz="2192" spc="-61" dirty="0">
                <a:solidFill>
                  <a:srgbClr val="001F5B"/>
                </a:solidFill>
                <a:latin typeface="Montserrat Extra-Bold"/>
              </a:rPr>
              <a:t>IMPORTANT TO KNOW</a:t>
            </a:r>
          </a:p>
        </p:txBody>
      </p:sp>
      <p:sp>
        <p:nvSpPr>
          <p:cNvPr id="3" name="TextBox 3"/>
          <p:cNvSpPr txBox="1"/>
          <p:nvPr/>
        </p:nvSpPr>
        <p:spPr>
          <a:xfrm>
            <a:off x="4127500" y="1263650"/>
            <a:ext cx="3004721" cy="5039841"/>
          </a:xfrm>
          <a:prstGeom prst="rect">
            <a:avLst/>
          </a:prstGeom>
        </p:spPr>
        <p:txBody>
          <a:bodyPr lIns="0" tIns="0" rIns="0" bIns="0" rtlCol="0" anchor="t">
            <a:spAutoFit/>
          </a:bodyPr>
          <a:lstStyle/>
          <a:p>
            <a:pPr marL="189001" lvl="1" indent="-94501">
              <a:lnSpc>
                <a:spcPts val="1461"/>
              </a:lnSpc>
              <a:buFont typeface="Arial"/>
              <a:buChar char="•"/>
            </a:pPr>
            <a:r>
              <a:rPr lang="en-US" sz="875" spc="53" dirty="0">
                <a:solidFill>
                  <a:srgbClr val="001F5B"/>
                </a:solidFill>
                <a:latin typeface="Montserrat Classic"/>
              </a:rPr>
              <a:t>Check-Out Time</a:t>
            </a:r>
          </a:p>
          <a:p>
            <a:pPr>
              <a:lnSpc>
                <a:spcPts val="1299"/>
              </a:lnSpc>
            </a:pPr>
            <a:r>
              <a:rPr lang="en-US" sz="778" spc="47" dirty="0">
                <a:solidFill>
                  <a:srgbClr val="001F5B"/>
                </a:solidFill>
                <a:latin typeface="Montserrat"/>
              </a:rPr>
              <a:t>Check-out time is 12:00. For late check-out please</a:t>
            </a:r>
          </a:p>
          <a:p>
            <a:pPr>
              <a:lnSpc>
                <a:spcPts val="1299"/>
              </a:lnSpc>
            </a:pPr>
            <a:r>
              <a:rPr lang="en-US" sz="778" spc="47" dirty="0">
                <a:solidFill>
                  <a:srgbClr val="001F5B"/>
                </a:solidFill>
                <a:latin typeface="Montserrat"/>
              </a:rPr>
              <a:t>contact Reception for advice on the extra charge.</a:t>
            </a:r>
          </a:p>
          <a:p>
            <a:pPr>
              <a:lnSpc>
                <a:spcPts val="1230"/>
              </a:lnSpc>
            </a:pPr>
            <a:endParaRPr lang="en-US" sz="778" spc="47" dirty="0">
              <a:solidFill>
                <a:srgbClr val="001F5B"/>
              </a:solidFill>
              <a:latin typeface="Montserrat"/>
            </a:endParaRPr>
          </a:p>
          <a:p>
            <a:pPr marL="189001" lvl="1" indent="-94501">
              <a:lnSpc>
                <a:spcPts val="1461"/>
              </a:lnSpc>
              <a:buFont typeface="Arial"/>
              <a:buChar char="•"/>
            </a:pPr>
            <a:r>
              <a:rPr lang="en-US" sz="875" spc="53" dirty="0">
                <a:solidFill>
                  <a:srgbClr val="001F5B"/>
                </a:solidFill>
                <a:latin typeface="Montserrat Classic"/>
              </a:rPr>
              <a:t>Laundry, Dry Cleaning, And Valet Services</a:t>
            </a:r>
          </a:p>
          <a:p>
            <a:pPr>
              <a:lnSpc>
                <a:spcPts val="1299"/>
              </a:lnSpc>
            </a:pPr>
            <a:r>
              <a:rPr lang="en-US" sz="778" spc="47" dirty="0">
                <a:solidFill>
                  <a:srgbClr val="001F5B"/>
                </a:solidFill>
                <a:latin typeface="Montserrat"/>
              </a:rPr>
              <a:t>Laundry bags and price lists are located on the armoire shelves; if your laundry is received by 09:00, it will be returned to you on the same day at 18:00</a:t>
            </a:r>
          </a:p>
          <a:p>
            <a:pPr>
              <a:lnSpc>
                <a:spcPts val="1230"/>
              </a:lnSpc>
            </a:pPr>
            <a:endParaRPr lang="en-US" sz="778" spc="47" dirty="0">
              <a:solidFill>
                <a:srgbClr val="001F5B"/>
              </a:solidFill>
              <a:latin typeface="Montserrat"/>
            </a:endParaRPr>
          </a:p>
          <a:p>
            <a:pPr marL="189001" lvl="1" indent="-94501">
              <a:lnSpc>
                <a:spcPts val="1461"/>
              </a:lnSpc>
              <a:buFont typeface="Arial"/>
              <a:buChar char="•"/>
            </a:pPr>
            <a:r>
              <a:rPr lang="en-US" sz="875" spc="53" dirty="0" smtClean="0">
                <a:solidFill>
                  <a:srgbClr val="001F5B"/>
                </a:solidFill>
                <a:latin typeface="Montserrat Classic"/>
              </a:rPr>
              <a:t>SPA </a:t>
            </a:r>
            <a:r>
              <a:rPr lang="en-US" sz="875" spc="53" dirty="0">
                <a:solidFill>
                  <a:srgbClr val="001F5B"/>
                </a:solidFill>
                <a:latin typeface="Montserrat Classic"/>
              </a:rPr>
              <a:t>&amp; GYM</a:t>
            </a:r>
          </a:p>
          <a:p>
            <a:pPr>
              <a:lnSpc>
                <a:spcPts val="1299"/>
              </a:lnSpc>
            </a:pPr>
            <a:r>
              <a:rPr lang="en-US" sz="778" spc="47" dirty="0">
                <a:solidFill>
                  <a:srgbClr val="001F5B"/>
                </a:solidFill>
                <a:latin typeface="Montserrat"/>
              </a:rPr>
              <a:t>Gym &amp; Heated Pool are Free Of Charge from 07:30 to  20:00.</a:t>
            </a:r>
          </a:p>
          <a:p>
            <a:pPr>
              <a:lnSpc>
                <a:spcPts val="1299"/>
              </a:lnSpc>
            </a:pPr>
            <a:r>
              <a:rPr lang="en-US" sz="778" spc="47" dirty="0">
                <a:solidFill>
                  <a:srgbClr val="001F5B"/>
                </a:solidFill>
                <a:latin typeface="Montserrat"/>
              </a:rPr>
              <a:t>Sauna / Steam / Hammam ( all Spa services ) are charged extra.</a:t>
            </a:r>
          </a:p>
          <a:p>
            <a:pPr>
              <a:lnSpc>
                <a:spcPts val="1299"/>
              </a:lnSpc>
            </a:pPr>
            <a:r>
              <a:rPr lang="en-US" sz="800" dirty="0">
                <a:solidFill>
                  <a:srgbClr val="8B724A"/>
                </a:solidFill>
                <a:latin typeface="Montserrat Classic"/>
              </a:rPr>
              <a:t>NB:</a:t>
            </a:r>
          </a:p>
          <a:p>
            <a:pPr>
              <a:lnSpc>
                <a:spcPts val="1299"/>
              </a:lnSpc>
            </a:pPr>
            <a:r>
              <a:rPr lang="en-US" sz="778" spc="47" dirty="0">
                <a:solidFill>
                  <a:srgbClr val="001F5B"/>
                </a:solidFill>
                <a:latin typeface="Montserrat Classic"/>
              </a:rPr>
              <a:t>Kindly note that the SPA is an Adults only zone.</a:t>
            </a:r>
          </a:p>
          <a:p>
            <a:pPr>
              <a:lnSpc>
                <a:spcPts val="1230"/>
              </a:lnSpc>
            </a:pPr>
            <a:endParaRPr lang="en-US" sz="778" spc="47" dirty="0">
              <a:solidFill>
                <a:srgbClr val="001F5B"/>
              </a:solidFill>
              <a:latin typeface="Montserrat Classic"/>
            </a:endParaRPr>
          </a:p>
          <a:p>
            <a:pPr marL="189001" lvl="1" indent="-94501">
              <a:lnSpc>
                <a:spcPts val="1461"/>
              </a:lnSpc>
              <a:buFont typeface="Arial"/>
              <a:buChar char="•"/>
            </a:pPr>
            <a:r>
              <a:rPr lang="en-US" sz="875" spc="53" dirty="0">
                <a:solidFill>
                  <a:srgbClr val="001F5B"/>
                </a:solidFill>
                <a:latin typeface="Montserrat Classic"/>
              </a:rPr>
              <a:t>Safe Box</a:t>
            </a:r>
          </a:p>
          <a:p>
            <a:pPr>
              <a:lnSpc>
                <a:spcPts val="1299"/>
              </a:lnSpc>
            </a:pPr>
            <a:r>
              <a:rPr lang="en-US" sz="778" spc="47" dirty="0">
                <a:solidFill>
                  <a:srgbClr val="001F5B"/>
                </a:solidFill>
                <a:latin typeface="Montserrat"/>
              </a:rPr>
              <a:t>We recommend placing all your valuables inside your room safe, usage instructions are displayed on the safe box door</a:t>
            </a:r>
          </a:p>
          <a:p>
            <a:pPr>
              <a:lnSpc>
                <a:spcPts val="1299"/>
              </a:lnSpc>
            </a:pPr>
            <a:endParaRPr lang="en-US" sz="778" spc="47" dirty="0">
              <a:solidFill>
                <a:srgbClr val="001F5B"/>
              </a:solidFill>
              <a:latin typeface="Montserrat"/>
            </a:endParaRPr>
          </a:p>
          <a:p>
            <a:pPr marL="189001" lvl="1" indent="-94501">
              <a:lnSpc>
                <a:spcPts val="1461"/>
              </a:lnSpc>
              <a:buFont typeface="Arial"/>
              <a:buChar char="•"/>
            </a:pPr>
            <a:r>
              <a:rPr lang="en-US" sz="875" spc="53" dirty="0">
                <a:solidFill>
                  <a:srgbClr val="001F5B"/>
                </a:solidFill>
                <a:latin typeface="Montserrat Classic"/>
              </a:rPr>
              <a:t>Doctor</a:t>
            </a:r>
          </a:p>
          <a:p>
            <a:pPr>
              <a:lnSpc>
                <a:spcPts val="1299"/>
              </a:lnSpc>
            </a:pPr>
            <a:r>
              <a:rPr lang="en-US" sz="778" spc="47" dirty="0">
                <a:solidFill>
                  <a:srgbClr val="001F5B"/>
                </a:solidFill>
                <a:latin typeface="Montserrat"/>
              </a:rPr>
              <a:t>The clinic is open 24 hours, 7 days a week.</a:t>
            </a:r>
          </a:p>
          <a:p>
            <a:pPr>
              <a:lnSpc>
                <a:spcPts val="1299"/>
              </a:lnSpc>
            </a:pPr>
            <a:r>
              <a:rPr lang="en-US" sz="778" spc="47" dirty="0">
                <a:solidFill>
                  <a:srgbClr val="001F5B"/>
                </a:solidFill>
                <a:latin typeface="Montserrat"/>
              </a:rPr>
              <a:t>Doctors’ consultation at the clinic is available 24 hours. Should you require any medical assistance, please contact Guest Relations at the magic button. The concierge can help you obtain any prescriptions you may require</a:t>
            </a:r>
          </a:p>
        </p:txBody>
      </p:sp>
      <p:grpSp>
        <p:nvGrpSpPr>
          <p:cNvPr id="4" name="Group 4"/>
          <p:cNvGrpSpPr/>
          <p:nvPr/>
        </p:nvGrpSpPr>
        <p:grpSpPr>
          <a:xfrm>
            <a:off x="4127500" y="1111250"/>
            <a:ext cx="404693" cy="32225"/>
            <a:chOff x="0" y="0"/>
            <a:chExt cx="1913890" cy="152400"/>
          </a:xfrm>
        </p:grpSpPr>
        <p:sp>
          <p:nvSpPr>
            <p:cNvPr id="5" name="Freeform 5"/>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8B724A"/>
            </a:solidFill>
          </p:spPr>
        </p:sp>
      </p:grpSp>
      <p:sp>
        <p:nvSpPr>
          <p:cNvPr id="6" name="TextBox 6"/>
          <p:cNvSpPr txBox="1"/>
          <p:nvPr/>
        </p:nvSpPr>
        <p:spPr>
          <a:xfrm>
            <a:off x="7404100" y="577850"/>
            <a:ext cx="3041321" cy="4398640"/>
          </a:xfrm>
          <a:prstGeom prst="rect">
            <a:avLst/>
          </a:prstGeom>
        </p:spPr>
        <p:txBody>
          <a:bodyPr wrap="square" lIns="0" tIns="0" rIns="0" bIns="0" rtlCol="0" anchor="t">
            <a:spAutoFit/>
          </a:bodyPr>
          <a:lstStyle/>
          <a:p>
            <a:pPr marL="189001" lvl="1" indent="-94501">
              <a:lnSpc>
                <a:spcPts val="1461"/>
              </a:lnSpc>
              <a:buFont typeface="Arial"/>
              <a:buChar char="•"/>
            </a:pPr>
            <a:r>
              <a:rPr lang="en-US" sz="875" spc="53" dirty="0">
                <a:solidFill>
                  <a:srgbClr val="001F5B"/>
                </a:solidFill>
                <a:latin typeface="Montserrat Classic"/>
              </a:rPr>
              <a:t>Dress Code</a:t>
            </a:r>
          </a:p>
          <a:p>
            <a:pPr>
              <a:lnSpc>
                <a:spcPts val="1299"/>
              </a:lnSpc>
            </a:pPr>
            <a:r>
              <a:rPr lang="en-US" sz="778" spc="47" dirty="0">
                <a:solidFill>
                  <a:srgbClr val="001F5B"/>
                </a:solidFill>
                <a:latin typeface="Montserrat"/>
              </a:rPr>
              <a:t>The dress code around the hotel’s public areas and</a:t>
            </a:r>
          </a:p>
          <a:p>
            <a:pPr>
              <a:lnSpc>
                <a:spcPts val="1299"/>
              </a:lnSpc>
            </a:pPr>
            <a:r>
              <a:rPr lang="en-US" sz="778" spc="47" dirty="0">
                <a:solidFill>
                  <a:srgbClr val="001F5B"/>
                </a:solidFill>
                <a:latin typeface="Montserrat"/>
              </a:rPr>
              <a:t>restaurants are smart casual; gentlemen are kindly</a:t>
            </a:r>
          </a:p>
          <a:p>
            <a:pPr>
              <a:lnSpc>
                <a:spcPts val="1299"/>
              </a:lnSpc>
            </a:pPr>
            <a:r>
              <a:rPr lang="en-US" sz="778" spc="47" dirty="0">
                <a:solidFill>
                  <a:srgbClr val="001F5B"/>
                </a:solidFill>
                <a:latin typeface="Montserrat"/>
              </a:rPr>
              <a:t>requested to wear long trousers. Singlets, pool attire, and slippers are not permitted in the restaurant during dinnertime</a:t>
            </a:r>
          </a:p>
          <a:p>
            <a:pPr>
              <a:lnSpc>
                <a:spcPts val="1393"/>
              </a:lnSpc>
            </a:pPr>
            <a:endParaRPr lang="en-US" sz="778" spc="47" dirty="0">
              <a:solidFill>
                <a:srgbClr val="001F5B"/>
              </a:solidFill>
              <a:latin typeface="Montserrat"/>
            </a:endParaRPr>
          </a:p>
          <a:p>
            <a:pPr marL="189001" lvl="1" indent="-94501">
              <a:lnSpc>
                <a:spcPts val="1461"/>
              </a:lnSpc>
              <a:buFont typeface="Arial"/>
              <a:buChar char="•"/>
            </a:pPr>
            <a:r>
              <a:rPr lang="en-US" sz="875" spc="53" dirty="0">
                <a:solidFill>
                  <a:srgbClr val="001F5B"/>
                </a:solidFill>
                <a:latin typeface="Montserrat Classic"/>
              </a:rPr>
              <a:t>Towel Cards</a:t>
            </a:r>
          </a:p>
          <a:p>
            <a:pPr>
              <a:lnSpc>
                <a:spcPts val="1299"/>
              </a:lnSpc>
            </a:pPr>
            <a:r>
              <a:rPr lang="en-US" sz="778" spc="47" dirty="0">
                <a:solidFill>
                  <a:srgbClr val="001F5B"/>
                </a:solidFill>
                <a:latin typeface="Montserrat"/>
              </a:rPr>
              <a:t>In case of loss, damage, or no return to the reception</a:t>
            </a:r>
          </a:p>
          <a:p>
            <a:pPr>
              <a:lnSpc>
                <a:spcPts val="1299"/>
              </a:lnSpc>
            </a:pPr>
            <a:r>
              <a:rPr lang="en-US" sz="778" spc="47" dirty="0">
                <a:solidFill>
                  <a:srgbClr val="001F5B"/>
                </a:solidFill>
                <a:latin typeface="Montserrat"/>
              </a:rPr>
              <a:t>upon checkout, US$ 15 will be charged to your bill</a:t>
            </a:r>
          </a:p>
          <a:p>
            <a:pPr>
              <a:lnSpc>
                <a:spcPts val="1299"/>
              </a:lnSpc>
            </a:pPr>
            <a:endParaRPr lang="en-US" sz="778" spc="47" dirty="0">
              <a:solidFill>
                <a:srgbClr val="001F5B"/>
              </a:solidFill>
              <a:latin typeface="Montserrat"/>
            </a:endParaRPr>
          </a:p>
          <a:p>
            <a:pPr>
              <a:lnSpc>
                <a:spcPts val="1299"/>
              </a:lnSpc>
            </a:pPr>
            <a:r>
              <a:rPr lang="en-US" sz="778" spc="47" dirty="0">
                <a:solidFill>
                  <a:srgbClr val="001F5B"/>
                </a:solidFill>
                <a:latin typeface="Montserrat"/>
              </a:rPr>
              <a:t>* services with extra charge</a:t>
            </a:r>
          </a:p>
          <a:p>
            <a:pPr>
              <a:lnSpc>
                <a:spcPts val="1299"/>
              </a:lnSpc>
            </a:pPr>
            <a:r>
              <a:rPr lang="en-US" sz="778" spc="47" dirty="0">
                <a:solidFill>
                  <a:srgbClr val="001F5B"/>
                </a:solidFill>
                <a:latin typeface="Montserrat"/>
              </a:rPr>
              <a:t>All the above information is subject to prior confirmation</a:t>
            </a:r>
            <a:r>
              <a:rPr lang="en-US" sz="778" spc="47" dirty="0" smtClean="0">
                <a:solidFill>
                  <a:srgbClr val="001F5B"/>
                </a:solidFill>
                <a:latin typeface="Montserrat"/>
              </a:rPr>
              <a:t>.</a:t>
            </a:r>
          </a:p>
          <a:p>
            <a:pPr>
              <a:lnSpc>
                <a:spcPts val="1299"/>
              </a:lnSpc>
            </a:pPr>
            <a:endParaRPr lang="en-US" sz="778" spc="47" dirty="0" smtClean="0">
              <a:solidFill>
                <a:srgbClr val="001F5B"/>
              </a:solidFill>
              <a:latin typeface="Montserrat"/>
            </a:endParaRPr>
          </a:p>
          <a:p>
            <a:pPr>
              <a:lnSpc>
                <a:spcPts val="1299"/>
              </a:lnSpc>
            </a:pPr>
            <a:r>
              <a:rPr lang="en-US" sz="1100" spc="-61" dirty="0" smtClean="0">
                <a:solidFill>
                  <a:srgbClr val="001F5B"/>
                </a:solidFill>
                <a:latin typeface="Montserrat Extra-Bold"/>
              </a:rPr>
              <a:t>. Reception </a:t>
            </a:r>
          </a:p>
          <a:p>
            <a:pPr>
              <a:lnSpc>
                <a:spcPts val="1299"/>
              </a:lnSpc>
            </a:pPr>
            <a:r>
              <a:rPr lang="en-US" sz="778" spc="47" dirty="0" smtClean="0">
                <a:solidFill>
                  <a:srgbClr val="001F5B"/>
                </a:solidFill>
                <a:latin typeface="Montserrat"/>
              </a:rPr>
              <a:t>Available 24/7 </a:t>
            </a:r>
          </a:p>
          <a:p>
            <a:pPr>
              <a:lnSpc>
                <a:spcPts val="1299"/>
              </a:lnSpc>
            </a:pPr>
            <a:r>
              <a:rPr lang="en-US" sz="778" spc="47" dirty="0" smtClean="0">
                <a:solidFill>
                  <a:schemeClr val="tx2">
                    <a:lumMod val="75000"/>
                  </a:schemeClr>
                </a:solidFill>
                <a:latin typeface="Montserrat"/>
              </a:rPr>
              <a:t>Tel : 0-3-791-793 801-802-803</a:t>
            </a:r>
          </a:p>
          <a:p>
            <a:pPr>
              <a:lnSpc>
                <a:spcPts val="1299"/>
              </a:lnSpc>
            </a:pPr>
            <a:r>
              <a:rPr lang="en-US" sz="1100" spc="-61" dirty="0" smtClean="0">
                <a:solidFill>
                  <a:srgbClr val="001F5B"/>
                </a:solidFill>
                <a:latin typeface="Montserrat Extra-Bold"/>
              </a:rPr>
              <a:t>. </a:t>
            </a:r>
            <a:r>
              <a:rPr lang="en-US" sz="1100" spc="-61" dirty="0" err="1" smtClean="0">
                <a:solidFill>
                  <a:srgbClr val="001F5B"/>
                </a:solidFill>
                <a:latin typeface="Montserrat Extra-Bold"/>
              </a:rPr>
              <a:t>WiFi</a:t>
            </a:r>
            <a:endParaRPr lang="en-US" sz="1100" spc="-61" dirty="0" smtClean="0">
              <a:solidFill>
                <a:srgbClr val="001F5B"/>
              </a:solidFill>
              <a:latin typeface="Montserrat Extra-Bold"/>
            </a:endParaRPr>
          </a:p>
          <a:p>
            <a:pPr>
              <a:lnSpc>
                <a:spcPts val="1299"/>
              </a:lnSpc>
            </a:pPr>
            <a:r>
              <a:rPr lang="en-US" sz="778" spc="47" dirty="0" smtClean="0">
                <a:solidFill>
                  <a:srgbClr val="001F5B"/>
                </a:solidFill>
                <a:latin typeface="Montserrat"/>
              </a:rPr>
              <a:t>Connected  with  Room Nu  - family  Name –Email Address </a:t>
            </a:r>
          </a:p>
          <a:p>
            <a:pPr>
              <a:lnSpc>
                <a:spcPts val="1299"/>
              </a:lnSpc>
            </a:pPr>
            <a:r>
              <a:rPr lang="en-US" sz="1100" spc="-61" dirty="0" smtClean="0">
                <a:solidFill>
                  <a:srgbClr val="001F5B"/>
                </a:solidFill>
                <a:latin typeface="Montserrat Extra-Bold"/>
              </a:rPr>
              <a:t>. Extra charge</a:t>
            </a:r>
          </a:p>
          <a:p>
            <a:pPr>
              <a:lnSpc>
                <a:spcPts val="1299"/>
              </a:lnSpc>
            </a:pPr>
            <a:r>
              <a:rPr lang="en-US" sz="778" spc="47" dirty="0" smtClean="0">
                <a:solidFill>
                  <a:srgbClr val="001F5B"/>
                </a:solidFill>
                <a:latin typeface="Montserrat"/>
              </a:rPr>
              <a:t>Room Service  - Cold stone ice cream  – Turkish coffee </a:t>
            </a:r>
          </a:p>
          <a:p>
            <a:pPr>
              <a:lnSpc>
                <a:spcPts val="1299"/>
              </a:lnSpc>
            </a:pPr>
            <a:endParaRPr lang="en-US" sz="778" spc="47" dirty="0" smtClean="0">
              <a:solidFill>
                <a:srgbClr val="001F5B"/>
              </a:solidFill>
              <a:latin typeface="Montserrat"/>
            </a:endParaRPr>
          </a:p>
          <a:p>
            <a:pPr>
              <a:lnSpc>
                <a:spcPts val="1299"/>
              </a:lnSpc>
            </a:pPr>
            <a:endParaRPr lang="en-US" sz="778" spc="47" dirty="0">
              <a:solidFill>
                <a:srgbClr val="001F5B"/>
              </a:solidFill>
              <a:latin typeface="Montserrat"/>
            </a:endParaRPr>
          </a:p>
        </p:txBody>
      </p:sp>
      <p:sp>
        <p:nvSpPr>
          <p:cNvPr id="7" name="TextBox 7"/>
          <p:cNvSpPr txBox="1"/>
          <p:nvPr/>
        </p:nvSpPr>
        <p:spPr>
          <a:xfrm>
            <a:off x="1079500" y="654050"/>
            <a:ext cx="2884427" cy="286010"/>
          </a:xfrm>
          <a:prstGeom prst="rect">
            <a:avLst/>
          </a:prstGeom>
        </p:spPr>
        <p:txBody>
          <a:bodyPr lIns="0" tIns="0" rIns="0" bIns="0" rtlCol="0" anchor="t">
            <a:spAutoFit/>
          </a:bodyPr>
          <a:lstStyle/>
          <a:p>
            <a:pPr marL="0" lvl="0" indent="0" algn="l">
              <a:lnSpc>
                <a:spcPts val="2192"/>
              </a:lnSpc>
              <a:spcBef>
                <a:spcPct val="0"/>
              </a:spcBef>
            </a:pPr>
            <a:r>
              <a:rPr lang="en-US" sz="2192" spc="-61" dirty="0">
                <a:solidFill>
                  <a:srgbClr val="001F5B"/>
                </a:solidFill>
                <a:latin typeface="Montserrat Extra-Bold"/>
              </a:rPr>
              <a:t>ACTIVITIES</a:t>
            </a:r>
          </a:p>
        </p:txBody>
      </p:sp>
      <p:sp>
        <p:nvSpPr>
          <p:cNvPr id="8" name="TextBox 8"/>
          <p:cNvSpPr txBox="1"/>
          <p:nvPr/>
        </p:nvSpPr>
        <p:spPr>
          <a:xfrm>
            <a:off x="1003300" y="1035050"/>
            <a:ext cx="2657734" cy="2500685"/>
          </a:xfrm>
          <a:prstGeom prst="rect">
            <a:avLst/>
          </a:prstGeom>
        </p:spPr>
        <p:txBody>
          <a:bodyPr lIns="0" tIns="0" rIns="0" bIns="0" rtlCol="0" anchor="t">
            <a:spAutoFit/>
          </a:bodyPr>
          <a:lstStyle/>
          <a:p>
            <a:pPr marL="168001" lvl="1" indent="-84000">
              <a:lnSpc>
                <a:spcPts val="1299"/>
              </a:lnSpc>
              <a:buFont typeface="Arial"/>
              <a:buChar char="•"/>
            </a:pPr>
            <a:r>
              <a:rPr lang="en-US" sz="778" spc="47" dirty="0">
                <a:solidFill>
                  <a:srgbClr val="001F5B"/>
                </a:solidFill>
                <a:latin typeface="Montserrat"/>
              </a:rPr>
              <a:t>Gymnastics daily at 10:00 </a:t>
            </a:r>
          </a:p>
          <a:p>
            <a:pPr marL="168001" lvl="1" indent="-84000">
              <a:lnSpc>
                <a:spcPts val="1299"/>
              </a:lnSpc>
              <a:buFont typeface="Arial"/>
              <a:buChar char="•"/>
            </a:pPr>
            <a:r>
              <a:rPr lang="en-US" sz="778" spc="47" dirty="0">
                <a:solidFill>
                  <a:srgbClr val="001F5B"/>
                </a:solidFill>
                <a:latin typeface="Montserrat"/>
              </a:rPr>
              <a:t>Water Polo daily at 15:15 </a:t>
            </a:r>
          </a:p>
          <a:p>
            <a:pPr marL="168001" lvl="1" indent="-84000">
              <a:lnSpc>
                <a:spcPts val="1299"/>
              </a:lnSpc>
              <a:buFont typeface="Arial"/>
              <a:buChar char="•"/>
            </a:pPr>
            <a:r>
              <a:rPr lang="en-US" sz="778" spc="47" dirty="0">
                <a:solidFill>
                  <a:srgbClr val="001F5B"/>
                </a:solidFill>
                <a:latin typeface="Montserrat"/>
              </a:rPr>
              <a:t>Fitness daily at 10:30 </a:t>
            </a:r>
          </a:p>
          <a:p>
            <a:pPr marL="168001" lvl="1" indent="-84000">
              <a:lnSpc>
                <a:spcPts val="1299"/>
              </a:lnSpc>
              <a:buFont typeface="Arial"/>
              <a:buChar char="•"/>
            </a:pPr>
            <a:r>
              <a:rPr lang="en-US" sz="778" spc="47" dirty="0">
                <a:solidFill>
                  <a:srgbClr val="001F5B"/>
                </a:solidFill>
                <a:latin typeface="Montserrat"/>
              </a:rPr>
              <a:t>Step Aerobic daily at 15:30 </a:t>
            </a:r>
          </a:p>
          <a:p>
            <a:pPr marL="168001" lvl="1" indent="-84000">
              <a:lnSpc>
                <a:spcPts val="1299"/>
              </a:lnSpc>
              <a:buFont typeface="Arial"/>
              <a:buChar char="•"/>
            </a:pPr>
            <a:r>
              <a:rPr lang="en-US" sz="778" spc="47" dirty="0">
                <a:solidFill>
                  <a:srgbClr val="001F5B"/>
                </a:solidFill>
                <a:latin typeface="Montserrat"/>
              </a:rPr>
              <a:t>Darts daily at 11:00 </a:t>
            </a:r>
          </a:p>
          <a:p>
            <a:pPr marL="168001" lvl="1" indent="-84000">
              <a:lnSpc>
                <a:spcPts val="1299"/>
              </a:lnSpc>
              <a:buFont typeface="Arial"/>
              <a:buChar char="•"/>
            </a:pPr>
            <a:r>
              <a:rPr lang="en-US" sz="778" spc="47" dirty="0">
                <a:solidFill>
                  <a:srgbClr val="001F5B"/>
                </a:solidFill>
                <a:latin typeface="Montserrat"/>
              </a:rPr>
              <a:t>Volleyball daily at 15:45 </a:t>
            </a:r>
          </a:p>
          <a:p>
            <a:pPr marL="168001" lvl="1" indent="-84000">
              <a:lnSpc>
                <a:spcPts val="1299"/>
              </a:lnSpc>
              <a:buFont typeface="Arial"/>
              <a:buChar char="•"/>
            </a:pPr>
            <a:r>
              <a:rPr lang="en-US" sz="778" spc="47" dirty="0">
                <a:solidFill>
                  <a:srgbClr val="001F5B"/>
                </a:solidFill>
                <a:latin typeface="Montserrat"/>
              </a:rPr>
              <a:t>Dance Lesson daily at 11:30 </a:t>
            </a:r>
          </a:p>
          <a:p>
            <a:pPr marL="168001" lvl="1" indent="-84000">
              <a:lnSpc>
                <a:spcPts val="1299"/>
              </a:lnSpc>
              <a:buFont typeface="Arial"/>
              <a:buChar char="•"/>
            </a:pPr>
            <a:r>
              <a:rPr lang="en-US" sz="778" spc="47" dirty="0">
                <a:solidFill>
                  <a:srgbClr val="001F5B"/>
                </a:solidFill>
                <a:latin typeface="Montserrat"/>
              </a:rPr>
              <a:t>Yoga daily at 16:00 </a:t>
            </a:r>
          </a:p>
          <a:p>
            <a:pPr marL="168001" lvl="1" indent="-84000">
              <a:lnSpc>
                <a:spcPts val="1299"/>
              </a:lnSpc>
              <a:buFont typeface="Arial"/>
              <a:buChar char="•"/>
            </a:pPr>
            <a:r>
              <a:rPr lang="en-US" sz="778" spc="47" dirty="0">
                <a:solidFill>
                  <a:srgbClr val="001F5B"/>
                </a:solidFill>
                <a:latin typeface="Montserrat"/>
              </a:rPr>
              <a:t>Aqua Gym daily at 12:00 </a:t>
            </a:r>
          </a:p>
          <a:p>
            <a:pPr marL="168001" lvl="1" indent="-84000">
              <a:lnSpc>
                <a:spcPts val="1299"/>
              </a:lnSpc>
              <a:buFont typeface="Arial"/>
              <a:buChar char="•"/>
            </a:pPr>
            <a:r>
              <a:rPr lang="en-US" sz="778" spc="47" dirty="0">
                <a:solidFill>
                  <a:srgbClr val="001F5B"/>
                </a:solidFill>
                <a:latin typeface="Montserrat"/>
              </a:rPr>
              <a:t>Cocktail Game daily at 12:30</a:t>
            </a:r>
          </a:p>
          <a:p>
            <a:pPr marL="168001" lvl="1" indent="-84000">
              <a:lnSpc>
                <a:spcPts val="1299"/>
              </a:lnSpc>
              <a:buFont typeface="Arial"/>
              <a:buChar char="•"/>
            </a:pPr>
            <a:r>
              <a:rPr lang="en-US" sz="778" spc="47" dirty="0">
                <a:solidFill>
                  <a:srgbClr val="001F5B"/>
                </a:solidFill>
                <a:latin typeface="Montserrat"/>
              </a:rPr>
              <a:t>Kids Club daily from 10:00 to 12:30 &amp; from 15:00 to </a:t>
            </a:r>
            <a:r>
              <a:rPr lang="en-US" sz="778" spc="47" dirty="0" smtClean="0">
                <a:solidFill>
                  <a:srgbClr val="001F5B"/>
                </a:solidFill>
                <a:latin typeface="Montserrat"/>
              </a:rPr>
              <a:t>16:30 (children under 4 </a:t>
            </a:r>
            <a:r>
              <a:rPr lang="en-US" sz="778" spc="47" dirty="0" err="1" smtClean="0">
                <a:solidFill>
                  <a:srgbClr val="001F5B"/>
                </a:solidFill>
                <a:latin typeface="Montserrat"/>
              </a:rPr>
              <a:t>y.o</a:t>
            </a:r>
            <a:r>
              <a:rPr lang="en-US" sz="778" spc="47" dirty="0" smtClean="0">
                <a:solidFill>
                  <a:srgbClr val="001F5B"/>
                </a:solidFill>
                <a:latin typeface="Montserrat"/>
              </a:rPr>
              <a:t>. must be accompanied by parents) </a:t>
            </a:r>
          </a:p>
          <a:p>
            <a:pPr marL="168001" lvl="1" indent="-84000">
              <a:lnSpc>
                <a:spcPts val="1299"/>
              </a:lnSpc>
              <a:buFont typeface="Arial"/>
              <a:buChar char="•"/>
            </a:pPr>
            <a:r>
              <a:rPr lang="en-US" sz="778" spc="47" dirty="0" smtClean="0">
                <a:solidFill>
                  <a:srgbClr val="001F5B"/>
                </a:solidFill>
                <a:latin typeface="Montserrat"/>
              </a:rPr>
              <a:t>ART SCHOOL daily from </a:t>
            </a:r>
            <a:r>
              <a:rPr lang="en-US" sz="778" spc="47" dirty="0" smtClean="0">
                <a:solidFill>
                  <a:srgbClr val="001F5B"/>
                </a:solidFill>
                <a:latin typeface="Montserrat"/>
              </a:rPr>
              <a:t>12:30 </a:t>
            </a:r>
            <a:r>
              <a:rPr lang="en-US" sz="778" spc="47" dirty="0" smtClean="0">
                <a:solidFill>
                  <a:srgbClr val="001F5B"/>
                </a:solidFill>
                <a:latin typeface="Montserrat"/>
              </a:rPr>
              <a:t>to </a:t>
            </a:r>
            <a:r>
              <a:rPr lang="en-US" sz="778" spc="47" dirty="0" smtClean="0">
                <a:solidFill>
                  <a:srgbClr val="001F5B"/>
                </a:solidFill>
                <a:latin typeface="Montserrat"/>
              </a:rPr>
              <a:t>21:00 at the Midway.</a:t>
            </a:r>
            <a:endParaRPr lang="en-US" sz="778" spc="47" dirty="0">
              <a:solidFill>
                <a:srgbClr val="001F5B"/>
              </a:solidFill>
              <a:latin typeface="Montserrat"/>
            </a:endParaRPr>
          </a:p>
        </p:txBody>
      </p:sp>
      <p:grpSp>
        <p:nvGrpSpPr>
          <p:cNvPr id="9" name="Group 9"/>
          <p:cNvGrpSpPr/>
          <p:nvPr/>
        </p:nvGrpSpPr>
        <p:grpSpPr>
          <a:xfrm>
            <a:off x="1079500" y="958850"/>
            <a:ext cx="404693" cy="32225"/>
            <a:chOff x="0" y="0"/>
            <a:chExt cx="1913890" cy="152400"/>
          </a:xfrm>
        </p:grpSpPr>
        <p:sp>
          <p:nvSpPr>
            <p:cNvPr id="10" name="Freeform 10"/>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8B724A"/>
            </a:solidFill>
          </p:spPr>
        </p:sp>
      </p:grpSp>
      <p:sp>
        <p:nvSpPr>
          <p:cNvPr id="11" name="TextBox 11"/>
          <p:cNvSpPr txBox="1"/>
          <p:nvPr/>
        </p:nvSpPr>
        <p:spPr>
          <a:xfrm>
            <a:off x="1079500" y="3473450"/>
            <a:ext cx="2884427" cy="534224"/>
          </a:xfrm>
          <a:prstGeom prst="rect">
            <a:avLst/>
          </a:prstGeom>
        </p:spPr>
        <p:txBody>
          <a:bodyPr lIns="0" tIns="0" rIns="0" bIns="0" rtlCol="0" anchor="t">
            <a:spAutoFit/>
          </a:bodyPr>
          <a:lstStyle/>
          <a:p>
            <a:pPr>
              <a:lnSpc>
                <a:spcPts val="2178"/>
              </a:lnSpc>
            </a:pPr>
            <a:r>
              <a:rPr lang="en-US" sz="1556" dirty="0">
                <a:solidFill>
                  <a:srgbClr val="8B724A"/>
                </a:solidFill>
                <a:latin typeface="Montserrat Classic"/>
              </a:rPr>
              <a:t>NB:</a:t>
            </a:r>
          </a:p>
          <a:p>
            <a:pPr>
              <a:lnSpc>
                <a:spcPts val="1089"/>
              </a:lnSpc>
            </a:pPr>
            <a:r>
              <a:rPr lang="en-US" sz="778" dirty="0">
                <a:solidFill>
                  <a:srgbClr val="001F5B"/>
                </a:solidFill>
                <a:latin typeface="Montserrat"/>
              </a:rPr>
              <a:t>Other Beach Activities: Beach football, Beach Tennis, Tennis table &amp; Sunset Music.</a:t>
            </a:r>
          </a:p>
        </p:txBody>
      </p:sp>
      <p:sp>
        <p:nvSpPr>
          <p:cNvPr id="12" name="TextBox 12"/>
          <p:cNvSpPr txBox="1"/>
          <p:nvPr/>
        </p:nvSpPr>
        <p:spPr>
          <a:xfrm>
            <a:off x="1003300" y="4159250"/>
            <a:ext cx="2884427" cy="286010"/>
          </a:xfrm>
          <a:prstGeom prst="rect">
            <a:avLst/>
          </a:prstGeom>
        </p:spPr>
        <p:txBody>
          <a:bodyPr lIns="0" tIns="0" rIns="0" bIns="0" rtlCol="0" anchor="t">
            <a:spAutoFit/>
          </a:bodyPr>
          <a:lstStyle/>
          <a:p>
            <a:pPr marL="0" lvl="0" indent="0" algn="l">
              <a:lnSpc>
                <a:spcPts val="2192"/>
              </a:lnSpc>
              <a:spcBef>
                <a:spcPct val="0"/>
              </a:spcBef>
            </a:pPr>
            <a:r>
              <a:rPr lang="en-US" sz="2192" spc="-61" dirty="0">
                <a:solidFill>
                  <a:srgbClr val="001F5B"/>
                </a:solidFill>
                <a:latin typeface="Montserrat Extra-Bold"/>
              </a:rPr>
              <a:t>ENTERTAINMENT</a:t>
            </a:r>
          </a:p>
        </p:txBody>
      </p:sp>
      <p:sp>
        <p:nvSpPr>
          <p:cNvPr id="13" name="TextBox 13"/>
          <p:cNvSpPr txBox="1"/>
          <p:nvPr/>
        </p:nvSpPr>
        <p:spPr>
          <a:xfrm>
            <a:off x="1003300" y="4616450"/>
            <a:ext cx="2657734" cy="1833835"/>
          </a:xfrm>
          <a:prstGeom prst="rect">
            <a:avLst/>
          </a:prstGeom>
        </p:spPr>
        <p:txBody>
          <a:bodyPr lIns="0" tIns="0" rIns="0" bIns="0" rtlCol="0" anchor="t">
            <a:spAutoFit/>
          </a:bodyPr>
          <a:lstStyle/>
          <a:p>
            <a:pPr marL="168001" lvl="1" indent="-84000">
              <a:lnSpc>
                <a:spcPts val="1299"/>
              </a:lnSpc>
              <a:buFont typeface="Arial"/>
              <a:buChar char="•"/>
            </a:pPr>
            <a:r>
              <a:rPr lang="en-US" sz="778" spc="47" dirty="0" smtClean="0">
                <a:solidFill>
                  <a:srgbClr val="001F5B"/>
                </a:solidFill>
                <a:latin typeface="Montserrat"/>
              </a:rPr>
              <a:t>Kids Cinema (</a:t>
            </a:r>
            <a:r>
              <a:rPr lang="en-US" sz="778" spc="47" dirty="0" err="1" smtClean="0">
                <a:solidFill>
                  <a:srgbClr val="001F5B"/>
                </a:solidFill>
                <a:latin typeface="Montserrat"/>
              </a:rPr>
              <a:t>Taj</a:t>
            </a:r>
            <a:r>
              <a:rPr lang="en-US" sz="778" spc="47" dirty="0" smtClean="0">
                <a:solidFill>
                  <a:srgbClr val="001F5B"/>
                </a:solidFill>
                <a:latin typeface="Montserrat"/>
              </a:rPr>
              <a:t> Restaurant) from 15:00 till 21:00 daily. </a:t>
            </a:r>
          </a:p>
          <a:p>
            <a:pPr marL="168001" lvl="1" indent="-84000">
              <a:lnSpc>
                <a:spcPts val="1299"/>
              </a:lnSpc>
              <a:buFont typeface="Arial"/>
              <a:buChar char="•"/>
            </a:pPr>
            <a:r>
              <a:rPr lang="en-US" sz="778" spc="47" dirty="0" smtClean="0">
                <a:solidFill>
                  <a:srgbClr val="001F5B"/>
                </a:solidFill>
                <a:latin typeface="Montserrat"/>
              </a:rPr>
              <a:t>Kid’s Movies from 18:30 at the Wave stage and Italian restaurant terrace.</a:t>
            </a:r>
          </a:p>
          <a:p>
            <a:pPr marL="168001" lvl="1" indent="-84000">
              <a:lnSpc>
                <a:spcPts val="1299"/>
              </a:lnSpc>
              <a:buFont typeface="Arial"/>
              <a:buChar char="•"/>
            </a:pPr>
            <a:r>
              <a:rPr lang="en-US" sz="778" spc="47" dirty="0" smtClean="0">
                <a:solidFill>
                  <a:srgbClr val="001F5B"/>
                </a:solidFill>
                <a:latin typeface="Montserrat"/>
              </a:rPr>
              <a:t>Face painting from 19:30 in the Midway.</a:t>
            </a:r>
          </a:p>
          <a:p>
            <a:pPr marL="168001" lvl="1" indent="-84000">
              <a:lnSpc>
                <a:spcPts val="1299"/>
              </a:lnSpc>
              <a:buFont typeface="Arial"/>
              <a:buChar char="•"/>
            </a:pPr>
            <a:r>
              <a:rPr lang="en-US" sz="778" spc="47" dirty="0" smtClean="0">
                <a:solidFill>
                  <a:srgbClr val="001F5B"/>
                </a:solidFill>
                <a:latin typeface="Montserrat"/>
              </a:rPr>
              <a:t>Mini-disco at The Midway Stage daily at 20:15.</a:t>
            </a:r>
          </a:p>
          <a:p>
            <a:pPr marL="168001" lvl="1" indent="-84000">
              <a:lnSpc>
                <a:spcPts val="1299"/>
              </a:lnSpc>
              <a:buFont typeface="Arial"/>
              <a:buChar char="•"/>
            </a:pPr>
            <a:r>
              <a:rPr lang="en-US" sz="778" spc="47" dirty="0" smtClean="0">
                <a:solidFill>
                  <a:srgbClr val="001F5B"/>
                </a:solidFill>
                <a:latin typeface="Montserrat"/>
              </a:rPr>
              <a:t>DJ </a:t>
            </a:r>
            <a:r>
              <a:rPr lang="en-US" sz="778" spc="47" dirty="0">
                <a:solidFill>
                  <a:srgbClr val="001F5B"/>
                </a:solidFill>
                <a:latin typeface="Montserrat"/>
              </a:rPr>
              <a:t>performance at The Amphitheater Stage daily at 21:00. </a:t>
            </a:r>
          </a:p>
          <a:p>
            <a:pPr marL="168001" lvl="1" indent="-84000">
              <a:lnSpc>
                <a:spcPts val="1299"/>
              </a:lnSpc>
              <a:buFont typeface="Arial"/>
              <a:buChar char="•"/>
            </a:pPr>
            <a:r>
              <a:rPr lang="en-US" sz="778" spc="47" dirty="0">
                <a:solidFill>
                  <a:srgbClr val="001F5B"/>
                </a:solidFill>
                <a:latin typeface="Montserrat"/>
              </a:rPr>
              <a:t>Evening Show at The Amphitheater Stage daily at 21:30.</a:t>
            </a:r>
          </a:p>
        </p:txBody>
      </p:sp>
      <p:grpSp>
        <p:nvGrpSpPr>
          <p:cNvPr id="14" name="Group 14"/>
          <p:cNvGrpSpPr/>
          <p:nvPr/>
        </p:nvGrpSpPr>
        <p:grpSpPr>
          <a:xfrm>
            <a:off x="1003300" y="4464050"/>
            <a:ext cx="404693" cy="32225"/>
            <a:chOff x="0" y="0"/>
            <a:chExt cx="1913890" cy="152400"/>
          </a:xfrm>
        </p:grpSpPr>
        <p:sp>
          <p:nvSpPr>
            <p:cNvPr id="15" name="Freeform 15"/>
            <p:cNvSpPr/>
            <p:nvPr/>
          </p:nvSpPr>
          <p:spPr>
            <a:xfrm>
              <a:off x="0" y="0"/>
              <a:ext cx="1913890" cy="152400"/>
            </a:xfrm>
            <a:custGeom>
              <a:avLst/>
              <a:gdLst/>
              <a:ahLst/>
              <a:cxnLst/>
              <a:rect l="l" t="t" r="r" b="b"/>
              <a:pathLst>
                <a:path w="1913890" h="152400">
                  <a:moveTo>
                    <a:pt x="0" y="0"/>
                  </a:moveTo>
                  <a:lnTo>
                    <a:pt x="1913890" y="0"/>
                  </a:lnTo>
                  <a:lnTo>
                    <a:pt x="1913890" y="152400"/>
                  </a:lnTo>
                  <a:lnTo>
                    <a:pt x="0" y="152400"/>
                  </a:lnTo>
                  <a:close/>
                </a:path>
              </a:pathLst>
            </a:custGeom>
            <a:solidFill>
              <a:srgbClr val="8B724A"/>
            </a:solidFill>
          </p:spPr>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493</TotalTime>
  <Words>873</Words>
  <Application>Microsoft Office PowerPoint</Application>
  <PresentationFormat>Custom</PresentationFormat>
  <Paragraphs>160</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Montserrat Extra-Bold</vt:lpstr>
      <vt:lpstr>Montserrat</vt:lpstr>
      <vt:lpstr>Montserrat Classic Bold</vt:lpstr>
      <vt:lpstr>Montserrat Classic</vt:lpstr>
      <vt:lpstr>Calibri</vt:lpstr>
      <vt:lpstr>Office Theme</vt:lpstr>
      <vt:lpstr>Slide 1</vt:lpstr>
      <vt:lpstr>Slide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Inclusive Formula New Guidelines</dc:title>
  <dc:creator>V.George</dc:creator>
  <cp:lastModifiedBy>fom</cp:lastModifiedBy>
  <cp:revision>54</cp:revision>
  <dcterms:created xsi:type="dcterms:W3CDTF">2006-08-16T00:00:00Z</dcterms:created>
  <dcterms:modified xsi:type="dcterms:W3CDTF">2023-09-11T13:04:07Z</dcterms:modified>
  <dc:identifier>DAFhSc_0BDE</dc:identifier>
</cp:coreProperties>
</file>