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4"/>
  </p:sldMasterIdLst>
  <p:notesMasterIdLst>
    <p:notesMasterId r:id="rId13"/>
  </p:notesMasterIdLst>
  <p:sldIdLst>
    <p:sldId id="265" r:id="rId5"/>
    <p:sldId id="257" r:id="rId6"/>
    <p:sldId id="274" r:id="rId7"/>
    <p:sldId id="267" r:id="rId8"/>
    <p:sldId id="276" r:id="rId9"/>
    <p:sldId id="266" r:id="rId10"/>
    <p:sldId id="277" r:id="rId11"/>
    <p:sldId id="26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6837" userDrawn="1">
          <p15:clr>
            <a:srgbClr val="A4A3A4"/>
          </p15:clr>
        </p15:guide>
        <p15:guide id="2" pos="1024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de Microsoft Office" initials="Office" lastIdx="1" clrIdx="0"/>
  <p:cmAuthor id="2" name="Usuario de Microsoft Office" initials="Office [2]" lastIdx="1" clrIdx="1"/>
  <p:cmAuthor id="3" name="Usuario de Microsoft Office" initials="Office [3]" lastIdx="1" clrIdx="2"/>
  <p:cmAuthor id="4" name="Usuario de Microsoft Office" initials="Office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858E"/>
    <a:srgbClr val="E72776"/>
    <a:srgbClr val="8E9092"/>
    <a:srgbClr val="C28E78"/>
    <a:srgbClr val="956C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4249" autoAdjust="0"/>
  </p:normalViewPr>
  <p:slideViewPr>
    <p:cSldViewPr snapToGrid="0" snapToObjects="1" showGuides="1">
      <p:cViewPr varScale="1">
        <p:scale>
          <a:sx n="32" d="100"/>
          <a:sy n="32" d="100"/>
        </p:scale>
        <p:origin x="138" y="984"/>
      </p:cViewPr>
      <p:guideLst>
        <p:guide orient="horz" pos="6837"/>
        <p:guide pos="102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rek Manasyan Aslanyan" userId="9087dbf6-e272-4efc-941f-9e49a7f82f5e" providerId="ADAL" clId="{BD50DE1D-CB44-4A13-AE78-95E87AB2E6AD}"/>
    <pc:docChg chg="undo custSel modSld">
      <pc:chgData name="Narek Manasyan Aslanyan" userId="9087dbf6-e272-4efc-941f-9e49a7f82f5e" providerId="ADAL" clId="{BD50DE1D-CB44-4A13-AE78-95E87AB2E6AD}" dt="2025-10-21T08:27:47.612" v="113" actId="20577"/>
      <pc:docMkLst>
        <pc:docMk/>
      </pc:docMkLst>
      <pc:sldChg chg="modSp mod">
        <pc:chgData name="Narek Manasyan Aslanyan" userId="9087dbf6-e272-4efc-941f-9e49a7f82f5e" providerId="ADAL" clId="{BD50DE1D-CB44-4A13-AE78-95E87AB2E6AD}" dt="2025-10-21T08:21:28.429" v="81" actId="20577"/>
        <pc:sldMkLst>
          <pc:docMk/>
          <pc:sldMk cId="0" sldId="257"/>
        </pc:sldMkLst>
        <pc:spChg chg="mod">
          <ac:chgData name="Narek Manasyan Aslanyan" userId="9087dbf6-e272-4efc-941f-9e49a7f82f5e" providerId="ADAL" clId="{BD50DE1D-CB44-4A13-AE78-95E87AB2E6AD}" dt="2025-10-21T08:21:28.429" v="81" actId="20577"/>
          <ac:spMkLst>
            <pc:docMk/>
            <pc:sldMk cId="0" sldId="257"/>
            <ac:spMk id="15" creationId="{BB51BEA9-DB57-D4F1-C277-BE2BB709F6AA}"/>
          </ac:spMkLst>
        </pc:spChg>
      </pc:sldChg>
      <pc:sldChg chg="modSp mod">
        <pc:chgData name="Narek Manasyan Aslanyan" userId="9087dbf6-e272-4efc-941f-9e49a7f82f5e" providerId="ADAL" clId="{BD50DE1D-CB44-4A13-AE78-95E87AB2E6AD}" dt="2025-10-21T08:26:29.168" v="103"/>
        <pc:sldMkLst>
          <pc:docMk/>
          <pc:sldMk cId="892489867" sldId="266"/>
        </pc:sldMkLst>
        <pc:spChg chg="mod">
          <ac:chgData name="Narek Manasyan Aslanyan" userId="9087dbf6-e272-4efc-941f-9e49a7f82f5e" providerId="ADAL" clId="{BD50DE1D-CB44-4A13-AE78-95E87AB2E6AD}" dt="2025-10-21T08:26:29.168" v="103"/>
          <ac:spMkLst>
            <pc:docMk/>
            <pc:sldMk cId="892489867" sldId="266"/>
            <ac:spMk id="5" creationId="{2F2A4154-832D-C0F4-ACAE-26FE905947D7}"/>
          </ac:spMkLst>
        </pc:spChg>
      </pc:sldChg>
      <pc:sldChg chg="modSp mod">
        <pc:chgData name="Narek Manasyan Aslanyan" userId="9087dbf6-e272-4efc-941f-9e49a7f82f5e" providerId="ADAL" clId="{BD50DE1D-CB44-4A13-AE78-95E87AB2E6AD}" dt="2025-10-21T08:23:18.404" v="91" actId="20577"/>
        <pc:sldMkLst>
          <pc:docMk/>
          <pc:sldMk cId="3450436489" sldId="267"/>
        </pc:sldMkLst>
        <pc:spChg chg="mod">
          <ac:chgData name="Narek Manasyan Aslanyan" userId="9087dbf6-e272-4efc-941f-9e49a7f82f5e" providerId="ADAL" clId="{BD50DE1D-CB44-4A13-AE78-95E87AB2E6AD}" dt="2025-10-21T08:12:54.325" v="7" actId="1076"/>
          <ac:spMkLst>
            <pc:docMk/>
            <pc:sldMk cId="3450436489" sldId="267"/>
            <ac:spMk id="4" creationId="{BCFF21E7-8BC0-B8E6-E158-0421894533B3}"/>
          </ac:spMkLst>
        </pc:spChg>
        <pc:spChg chg="mod">
          <ac:chgData name="Narek Manasyan Aslanyan" userId="9087dbf6-e272-4efc-941f-9e49a7f82f5e" providerId="ADAL" clId="{BD50DE1D-CB44-4A13-AE78-95E87AB2E6AD}" dt="2025-10-21T08:23:18.404" v="91" actId="20577"/>
          <ac:spMkLst>
            <pc:docMk/>
            <pc:sldMk cId="3450436489" sldId="267"/>
            <ac:spMk id="5" creationId="{9A6A416C-8ED9-ECEA-5514-FE9391D4140F}"/>
          </ac:spMkLst>
        </pc:spChg>
      </pc:sldChg>
      <pc:sldChg chg="modSp mod">
        <pc:chgData name="Narek Manasyan Aslanyan" userId="9087dbf6-e272-4efc-941f-9e49a7f82f5e" providerId="ADAL" clId="{BD50DE1D-CB44-4A13-AE78-95E87AB2E6AD}" dt="2025-10-21T08:23:13.093" v="90" actId="1076"/>
        <pc:sldMkLst>
          <pc:docMk/>
          <pc:sldMk cId="0" sldId="274"/>
        </pc:sldMkLst>
        <pc:spChg chg="mod">
          <ac:chgData name="Narek Manasyan Aslanyan" userId="9087dbf6-e272-4efc-941f-9e49a7f82f5e" providerId="ADAL" clId="{BD50DE1D-CB44-4A13-AE78-95E87AB2E6AD}" dt="2025-10-21T08:23:13.093" v="90" actId="1076"/>
          <ac:spMkLst>
            <pc:docMk/>
            <pc:sldMk cId="0" sldId="274"/>
            <ac:spMk id="15" creationId="{BB51BEA9-DB57-D4F1-C277-BE2BB709F6AA}"/>
          </ac:spMkLst>
        </pc:spChg>
      </pc:sldChg>
      <pc:sldChg chg="modSp mod">
        <pc:chgData name="Narek Manasyan Aslanyan" userId="9087dbf6-e272-4efc-941f-9e49a7f82f5e" providerId="ADAL" clId="{BD50DE1D-CB44-4A13-AE78-95E87AB2E6AD}" dt="2025-10-21T08:19:46.152" v="67" actId="1035"/>
        <pc:sldMkLst>
          <pc:docMk/>
          <pc:sldMk cId="2111446087" sldId="276"/>
        </pc:sldMkLst>
        <pc:spChg chg="mod">
          <ac:chgData name="Narek Manasyan Aslanyan" userId="9087dbf6-e272-4efc-941f-9e49a7f82f5e" providerId="ADAL" clId="{BD50DE1D-CB44-4A13-AE78-95E87AB2E6AD}" dt="2025-10-21T08:19:32.273" v="56" actId="14100"/>
          <ac:spMkLst>
            <pc:docMk/>
            <pc:sldMk cId="2111446087" sldId="276"/>
            <ac:spMk id="4" creationId="{BCFF21E7-8BC0-B8E6-E158-0421894533B3}"/>
          </ac:spMkLst>
        </pc:spChg>
        <pc:spChg chg="mod">
          <ac:chgData name="Narek Manasyan Aslanyan" userId="9087dbf6-e272-4efc-941f-9e49a7f82f5e" providerId="ADAL" clId="{BD50DE1D-CB44-4A13-AE78-95E87AB2E6AD}" dt="2025-10-21T08:19:46.152" v="67" actId="1035"/>
          <ac:spMkLst>
            <pc:docMk/>
            <pc:sldMk cId="2111446087" sldId="276"/>
            <ac:spMk id="5" creationId="{9A6A416C-8ED9-ECEA-5514-FE9391D4140F}"/>
          </ac:spMkLst>
        </pc:spChg>
      </pc:sldChg>
      <pc:sldChg chg="modSp mod">
        <pc:chgData name="Narek Manasyan Aslanyan" userId="9087dbf6-e272-4efc-941f-9e49a7f82f5e" providerId="ADAL" clId="{BD50DE1D-CB44-4A13-AE78-95E87AB2E6AD}" dt="2025-10-21T08:27:47.612" v="113" actId="20577"/>
        <pc:sldMkLst>
          <pc:docMk/>
          <pc:sldMk cId="359218433" sldId="277"/>
        </pc:sldMkLst>
        <pc:spChg chg="mod">
          <ac:chgData name="Narek Manasyan Aslanyan" userId="9087dbf6-e272-4efc-941f-9e49a7f82f5e" providerId="ADAL" clId="{BD50DE1D-CB44-4A13-AE78-95E87AB2E6AD}" dt="2025-10-21T08:27:47.612" v="113" actId="20577"/>
          <ac:spMkLst>
            <pc:docMk/>
            <pc:sldMk cId="359218433" sldId="277"/>
            <ac:spMk id="5" creationId="{2F2A4154-832D-C0F4-ACAE-26FE905947D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6" name="Shape 12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316300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5846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1818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1818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3961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3961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0857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08570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83976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3331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91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5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55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91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430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8916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75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054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8248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8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DA657-7FCC-1743-B2A0-B4B81A816626}" type="datetimeFigureOut">
              <a:t>10/21/2025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91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16261072" y="0"/>
            <a:ext cx="8122927" cy="13716000"/>
          </a:xfrm>
          <a:prstGeom prst="rect">
            <a:avLst/>
          </a:prstGeom>
          <a:solidFill>
            <a:srgbClr val="4D858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ángulo 7"/>
          <p:cNvSpPr/>
          <p:nvPr/>
        </p:nvSpPr>
        <p:spPr>
          <a:xfrm>
            <a:off x="2" y="-2"/>
            <a:ext cx="24383998" cy="10848983"/>
          </a:xfrm>
          <a:prstGeom prst="rect">
            <a:avLst/>
          </a:prstGeom>
          <a:solidFill>
            <a:srgbClr val="4D858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3" name="CuadroTexto 2"/>
          <p:cNvSpPr txBox="1"/>
          <p:nvPr/>
        </p:nvSpPr>
        <p:spPr>
          <a:xfrm>
            <a:off x="1168400" y="4101051"/>
            <a:ext cx="88053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0" dirty="0">
                <a:solidFill>
                  <a:schemeClr val="bg1"/>
                </a:solidFill>
              </a:rPr>
              <a:t>Festive 2025</a:t>
            </a:r>
            <a:r>
              <a:rPr lang="ru-RU" sz="8000" dirty="0">
                <a:solidFill>
                  <a:schemeClr val="bg1"/>
                </a:solidFill>
              </a:rPr>
              <a:t> -2026</a:t>
            </a:r>
            <a:endParaRPr lang="es-ES_tradnl" sz="8000" dirty="0">
              <a:solidFill>
                <a:schemeClr val="bg1"/>
              </a:solidFill>
            </a:endParaRPr>
          </a:p>
        </p:txBody>
      </p:sp>
      <p:pic>
        <p:nvPicPr>
          <p:cNvPr id="13" name="Imagen 12" descr="Texto&#10;&#10;Descripción generada automáticamente">
            <a:extLst>
              <a:ext uri="{FF2B5EF4-FFF2-40B4-BE49-F238E27FC236}">
                <a16:creationId xmlns:a16="http://schemas.microsoft.com/office/drawing/2014/main" id="{ABA5385D-65FA-4E62-84B0-686B04EAC73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72" r="37889"/>
          <a:stretch/>
        </p:blipFill>
        <p:spPr>
          <a:xfrm>
            <a:off x="1463696" y="10975982"/>
            <a:ext cx="4065533" cy="2431951"/>
          </a:xfrm>
          <a:prstGeom prst="rect">
            <a:avLst/>
          </a:prstGeom>
        </p:spPr>
      </p:pic>
      <p:pic>
        <p:nvPicPr>
          <p:cNvPr id="15" name="Picture 14" descr="A pool with palm trees and a building with a beach and blue sky&#10;&#10;Description automatically generated">
            <a:extLst>
              <a:ext uri="{FF2B5EF4-FFF2-40B4-BE49-F238E27FC236}">
                <a16:creationId xmlns:a16="http://schemas.microsoft.com/office/drawing/2014/main" id="{AB32A844-9AE6-5046-B2A3-66A22F37CB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-1"/>
            <a:ext cx="13868399" cy="10848983"/>
          </a:xfrm>
          <a:prstGeom prst="rect">
            <a:avLst/>
          </a:prstGeom>
        </p:spPr>
      </p:pic>
      <p:pic>
        <p:nvPicPr>
          <p:cNvPr id="16" name="Picture 1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9B0F6585-2487-3549-D00A-46711FF1434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737" y="11492133"/>
            <a:ext cx="3986213" cy="133904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F50454-EF7D-088D-80B2-FA7F80CB9559}"/>
              </a:ext>
            </a:extLst>
          </p:cNvPr>
          <p:cNvSpPr txBox="1"/>
          <p:nvPr/>
        </p:nvSpPr>
        <p:spPr>
          <a:xfrm>
            <a:off x="1168401" y="5859265"/>
            <a:ext cx="8449732" cy="863268"/>
          </a:xfrm>
          <a:prstGeom prst="rect">
            <a:avLst/>
          </a:prstGeom>
          <a:solidFill>
            <a:srgbClr val="4D858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171337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16261072" y="0"/>
            <a:ext cx="8122927" cy="13716000"/>
          </a:xfrm>
          <a:prstGeom prst="rect">
            <a:avLst/>
          </a:prstGeom>
          <a:solidFill>
            <a:srgbClr val="4D858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0" name="Imagen 9" descr="Texto&#10;&#10;Descripción generada automáticamente">
            <a:extLst>
              <a:ext uri="{FF2B5EF4-FFF2-40B4-BE49-F238E27FC236}">
                <a16:creationId xmlns:a16="http://schemas.microsoft.com/office/drawing/2014/main" id="{5639A2FB-6E73-4C17-BED2-B125111B7B0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72" r="37889"/>
          <a:stretch/>
        </p:blipFill>
        <p:spPr>
          <a:xfrm>
            <a:off x="1463696" y="10975982"/>
            <a:ext cx="4065533" cy="2431951"/>
          </a:xfrm>
          <a:prstGeom prst="rect">
            <a:avLst/>
          </a:prstGeom>
        </p:spPr>
      </p:pic>
      <p:sp>
        <p:nvSpPr>
          <p:cNvPr id="2" name="Rectángulo 8">
            <a:extLst>
              <a:ext uri="{FF2B5EF4-FFF2-40B4-BE49-F238E27FC236}">
                <a16:creationId xmlns:a16="http://schemas.microsoft.com/office/drawing/2014/main" id="{D67D6BDA-5A5E-7EDA-14D9-90A90A37546D}"/>
              </a:ext>
            </a:extLst>
          </p:cNvPr>
          <p:cNvSpPr/>
          <p:nvPr/>
        </p:nvSpPr>
        <p:spPr>
          <a:xfrm>
            <a:off x="2" y="0"/>
            <a:ext cx="24383998" cy="10848983"/>
          </a:xfrm>
          <a:prstGeom prst="rect">
            <a:avLst/>
          </a:prstGeom>
          <a:solidFill>
            <a:srgbClr val="4D858E">
              <a:alpha val="19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C263CB-CA46-99D1-C8E6-50E634449F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737" y="11492133"/>
            <a:ext cx="3986213" cy="1339047"/>
          </a:xfrm>
          <a:prstGeom prst="rect">
            <a:avLst/>
          </a:prstGeom>
        </p:spPr>
      </p:pic>
      <p:sp>
        <p:nvSpPr>
          <p:cNvPr id="14" name="object 2">
            <a:extLst>
              <a:ext uri="{FF2B5EF4-FFF2-40B4-BE49-F238E27FC236}">
                <a16:creationId xmlns:a16="http://schemas.microsoft.com/office/drawing/2014/main" id="{9B03D213-1AA3-2707-EE9D-046BF0D34074}"/>
              </a:ext>
            </a:extLst>
          </p:cNvPr>
          <p:cNvSpPr txBox="1">
            <a:spLocks/>
          </p:cNvSpPr>
          <p:nvPr/>
        </p:nvSpPr>
        <p:spPr>
          <a:xfrm>
            <a:off x="2316183" y="739317"/>
            <a:ext cx="11430001" cy="843821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5400" b="1" dirty="0">
                <a:solidFill>
                  <a:srgbClr val="000000"/>
                </a:solidFill>
              </a:rPr>
              <a:t>Christmas Eve Dinner 24.12.2025</a:t>
            </a:r>
            <a:endParaRPr lang="en-US" sz="5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51BEA9-DB57-D4F1-C277-BE2BB709F6AA}"/>
              </a:ext>
            </a:extLst>
          </p:cNvPr>
          <p:cNvSpPr txBox="1"/>
          <p:nvPr/>
        </p:nvSpPr>
        <p:spPr>
          <a:xfrm>
            <a:off x="854095" y="1856631"/>
            <a:ext cx="14354176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dirty="0"/>
          </a:p>
          <a:p>
            <a:r>
              <a:rPr lang="en-US" sz="3600" b="1" dirty="0"/>
              <a:t>Location</a:t>
            </a:r>
            <a:r>
              <a:rPr lang="en-US" sz="3600" dirty="0"/>
              <a:t>: Meena Restaurant </a:t>
            </a:r>
          </a:p>
          <a:p>
            <a:r>
              <a:rPr lang="en-US" sz="3600" dirty="0"/>
              <a:t> </a:t>
            </a:r>
          </a:p>
          <a:p>
            <a:pPr lvl="0"/>
            <a:r>
              <a:rPr lang="en-US" sz="3600" dirty="0"/>
              <a:t>Buffet Dinner with Live Stations at Meena Restaurant</a:t>
            </a:r>
          </a:p>
          <a:p>
            <a:pPr lvl="0"/>
            <a:endParaRPr lang="en-US" sz="3600" dirty="0"/>
          </a:p>
          <a:p>
            <a:pPr lvl="0"/>
            <a:r>
              <a:rPr lang="en-US" sz="3600" dirty="0"/>
              <a:t>Indulge in an elegant Christmas Eve dinner experience.</a:t>
            </a:r>
          </a:p>
          <a:p>
            <a:pPr lvl="0"/>
            <a:endParaRPr lang="en-US" sz="3600" dirty="0"/>
          </a:p>
          <a:p>
            <a:pPr lvl="0"/>
            <a:r>
              <a:rPr lang="en-US" sz="3600" dirty="0"/>
              <a:t>Christmas Eve Dinner</a:t>
            </a:r>
          </a:p>
          <a:p>
            <a:pPr lvl="0"/>
            <a:r>
              <a:rPr lang="en-US" sz="3600" dirty="0"/>
              <a:t>Timing: 7:00 PM – 10:00 PM</a:t>
            </a:r>
            <a:br>
              <a:rPr lang="uz-Cyrl-UZ" dirty="0"/>
            </a:br>
            <a:endParaRPr lang="en-US" sz="3600" dirty="0"/>
          </a:p>
          <a:p>
            <a:r>
              <a:rPr lang="en-US" b="1" dirty="0"/>
              <a:t> </a:t>
            </a:r>
            <a:endParaRPr lang="en-US" dirty="0"/>
          </a:p>
          <a:p>
            <a:pPr lvl="0"/>
            <a:endParaRPr lang="en-US" sz="3600" dirty="0"/>
          </a:p>
          <a:p>
            <a:pPr marL="285750" indent="-285750">
              <a:buClr>
                <a:srgbClr val="7CC4C4"/>
              </a:buClr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16261072" y="0"/>
            <a:ext cx="8122927" cy="13716000"/>
          </a:xfrm>
          <a:prstGeom prst="rect">
            <a:avLst/>
          </a:prstGeom>
          <a:solidFill>
            <a:srgbClr val="4D858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0" name="Imagen 9" descr="Texto&#10;&#10;Descripción generada automáticamente">
            <a:extLst>
              <a:ext uri="{FF2B5EF4-FFF2-40B4-BE49-F238E27FC236}">
                <a16:creationId xmlns:a16="http://schemas.microsoft.com/office/drawing/2014/main" id="{5639A2FB-6E73-4C17-BED2-B125111B7B0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72" r="37889"/>
          <a:stretch/>
        </p:blipFill>
        <p:spPr>
          <a:xfrm>
            <a:off x="1463696" y="10975982"/>
            <a:ext cx="4065533" cy="2431951"/>
          </a:xfrm>
          <a:prstGeom prst="rect">
            <a:avLst/>
          </a:prstGeom>
        </p:spPr>
      </p:pic>
      <p:sp>
        <p:nvSpPr>
          <p:cNvPr id="2" name="Rectángulo 8">
            <a:extLst>
              <a:ext uri="{FF2B5EF4-FFF2-40B4-BE49-F238E27FC236}">
                <a16:creationId xmlns:a16="http://schemas.microsoft.com/office/drawing/2014/main" id="{D67D6BDA-5A5E-7EDA-14D9-90A90A37546D}"/>
              </a:ext>
            </a:extLst>
          </p:cNvPr>
          <p:cNvSpPr/>
          <p:nvPr/>
        </p:nvSpPr>
        <p:spPr>
          <a:xfrm>
            <a:off x="2" y="0"/>
            <a:ext cx="24383998" cy="10848983"/>
          </a:xfrm>
          <a:prstGeom prst="rect">
            <a:avLst/>
          </a:prstGeom>
          <a:solidFill>
            <a:srgbClr val="4D858E">
              <a:alpha val="19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C263CB-CA46-99D1-C8E6-50E634449F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737" y="11492133"/>
            <a:ext cx="3986213" cy="1339047"/>
          </a:xfrm>
          <a:prstGeom prst="rect">
            <a:avLst/>
          </a:prstGeom>
        </p:spPr>
      </p:pic>
      <p:sp>
        <p:nvSpPr>
          <p:cNvPr id="14" name="object 2">
            <a:extLst>
              <a:ext uri="{FF2B5EF4-FFF2-40B4-BE49-F238E27FC236}">
                <a16:creationId xmlns:a16="http://schemas.microsoft.com/office/drawing/2014/main" id="{9B03D213-1AA3-2707-EE9D-046BF0D34074}"/>
              </a:ext>
            </a:extLst>
          </p:cNvPr>
          <p:cNvSpPr txBox="1">
            <a:spLocks/>
          </p:cNvSpPr>
          <p:nvPr/>
        </p:nvSpPr>
        <p:spPr>
          <a:xfrm>
            <a:off x="2316183" y="739317"/>
            <a:ext cx="11430001" cy="843821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5400" b="1" dirty="0">
                <a:solidFill>
                  <a:srgbClr val="000000"/>
                </a:solidFill>
              </a:rPr>
              <a:t>Рождественский ужин</a:t>
            </a:r>
            <a:r>
              <a:rPr lang="en-US" sz="5400" b="1" dirty="0">
                <a:solidFill>
                  <a:srgbClr val="000000"/>
                </a:solidFill>
              </a:rPr>
              <a:t> 24.12.2025</a:t>
            </a:r>
            <a:endParaRPr lang="en-US" sz="5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51BEA9-DB57-D4F1-C277-BE2BB709F6AA}"/>
              </a:ext>
            </a:extLst>
          </p:cNvPr>
          <p:cNvSpPr txBox="1"/>
          <p:nvPr/>
        </p:nvSpPr>
        <p:spPr>
          <a:xfrm>
            <a:off x="649452" y="2566295"/>
            <a:ext cx="143541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Место проведения: ресторан Meena</a:t>
            </a:r>
            <a:endParaRPr lang="en-US" sz="3600" dirty="0"/>
          </a:p>
          <a:p>
            <a:endParaRPr lang="en-US" sz="3600" dirty="0"/>
          </a:p>
          <a:p>
            <a:r>
              <a:rPr lang="ru-RU" sz="3600" dirty="0"/>
              <a:t>Шведский ужин с лайв-станциями в ресторане Meena</a:t>
            </a:r>
            <a:endParaRPr lang="en-US" sz="3600" dirty="0"/>
          </a:p>
          <a:p>
            <a:r>
              <a:rPr lang="ru-RU" sz="3600" dirty="0"/>
              <a:t>Насладитесь изысканным ужином в канун Рождества.</a:t>
            </a:r>
            <a:endParaRPr lang="en-US" sz="3600" dirty="0"/>
          </a:p>
          <a:p>
            <a:endParaRPr lang="en-US" sz="3600" dirty="0"/>
          </a:p>
          <a:p>
            <a:r>
              <a:rPr lang="ru-RU" sz="3600" dirty="0"/>
              <a:t>Рождественский ужин</a:t>
            </a:r>
            <a:endParaRPr lang="en-US" sz="3600" dirty="0"/>
          </a:p>
          <a:p>
            <a:r>
              <a:rPr lang="ru-RU" sz="3600" dirty="0"/>
              <a:t>Время: с 19:00 до 22:00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16261072" y="0"/>
            <a:ext cx="8122927" cy="13716000"/>
          </a:xfrm>
          <a:prstGeom prst="rect">
            <a:avLst/>
          </a:prstGeom>
          <a:solidFill>
            <a:srgbClr val="4D858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0" name="Imagen 9" descr="Texto&#10;&#10;Descripción generada automáticamente">
            <a:extLst>
              <a:ext uri="{FF2B5EF4-FFF2-40B4-BE49-F238E27FC236}">
                <a16:creationId xmlns:a16="http://schemas.microsoft.com/office/drawing/2014/main" id="{5639A2FB-6E73-4C17-BED2-B125111B7B0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72" r="37889"/>
          <a:stretch/>
        </p:blipFill>
        <p:spPr>
          <a:xfrm>
            <a:off x="1463696" y="10975982"/>
            <a:ext cx="4065533" cy="2431951"/>
          </a:xfrm>
          <a:prstGeom prst="rect">
            <a:avLst/>
          </a:prstGeom>
        </p:spPr>
      </p:pic>
      <p:sp>
        <p:nvSpPr>
          <p:cNvPr id="2" name="Rectángulo 8">
            <a:extLst>
              <a:ext uri="{FF2B5EF4-FFF2-40B4-BE49-F238E27FC236}">
                <a16:creationId xmlns:a16="http://schemas.microsoft.com/office/drawing/2014/main" id="{D67D6BDA-5A5E-7EDA-14D9-90A90A37546D}"/>
              </a:ext>
            </a:extLst>
          </p:cNvPr>
          <p:cNvSpPr/>
          <p:nvPr/>
        </p:nvSpPr>
        <p:spPr>
          <a:xfrm>
            <a:off x="1" y="0"/>
            <a:ext cx="24383998" cy="10848983"/>
          </a:xfrm>
          <a:prstGeom prst="rect">
            <a:avLst/>
          </a:prstGeom>
          <a:solidFill>
            <a:srgbClr val="4D858E">
              <a:alpha val="19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C263CB-CA46-99D1-C8E6-50E634449F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737" y="11492133"/>
            <a:ext cx="3986213" cy="1339047"/>
          </a:xfrm>
          <a:prstGeom prst="rect">
            <a:avLst/>
          </a:prstGeom>
        </p:spPr>
      </p:pic>
      <p:sp>
        <p:nvSpPr>
          <p:cNvPr id="4" name="object 2">
            <a:extLst>
              <a:ext uri="{FF2B5EF4-FFF2-40B4-BE49-F238E27FC236}">
                <a16:creationId xmlns:a16="http://schemas.microsoft.com/office/drawing/2014/main" id="{BCFF21E7-8BC0-B8E6-E158-0421894533B3}"/>
              </a:ext>
            </a:extLst>
          </p:cNvPr>
          <p:cNvSpPr txBox="1">
            <a:spLocks/>
          </p:cNvSpPr>
          <p:nvPr/>
        </p:nvSpPr>
        <p:spPr>
          <a:xfrm>
            <a:off x="6464479" y="552832"/>
            <a:ext cx="3316900" cy="936154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en-US" sz="6000" b="1" dirty="0">
                <a:solidFill>
                  <a:srgbClr val="000000"/>
                </a:solidFill>
              </a:rPr>
              <a:t>NYE 2025</a:t>
            </a:r>
            <a:endParaRPr lang="en-US" sz="6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6A416C-8ED9-ECEA-5514-FE9391D4140F}"/>
              </a:ext>
            </a:extLst>
          </p:cNvPr>
          <p:cNvSpPr txBox="1"/>
          <p:nvPr/>
        </p:nvSpPr>
        <p:spPr>
          <a:xfrm>
            <a:off x="0" y="1488986"/>
            <a:ext cx="16261072" cy="1003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r>
              <a:rPr lang="en-US" sz="2800" dirty="0"/>
              <a:t>Buffet with Live Station</a:t>
            </a:r>
          </a:p>
          <a:p>
            <a:r>
              <a:rPr lang="uz-Cyrl-UZ" sz="3200" b="1" i="1" dirty="0"/>
              <a:t>ARABIAN  CARNAVAL</a:t>
            </a:r>
            <a:endParaRPr lang="en-US" sz="3200" b="1" i="1" dirty="0"/>
          </a:p>
          <a:p>
            <a:endParaRPr lang="en-US" sz="3200" b="1" i="1" dirty="0"/>
          </a:p>
          <a:p>
            <a:pPr marL="365760">
              <a:spcBef>
                <a:spcPts val="600"/>
              </a:spcBef>
            </a:pPr>
            <a:r>
              <a:rPr lang="en-US" sz="2800" dirty="0"/>
              <a:t>Indulge in a luxurious Arabic-themed feast featuring a whole lamb on a spit, live cooking stations, and exquisite carving stations.</a:t>
            </a:r>
          </a:p>
          <a:p>
            <a:pPr marL="365760">
              <a:spcBef>
                <a:spcPts val="600"/>
              </a:spcBef>
            </a:pPr>
            <a:r>
              <a:rPr lang="en-US" sz="2800" dirty="0"/>
              <a:t>Beverages: Refresh yourself with water, soft drinks, fresh juices, festive mocktails, and a coffee and tea station.</a:t>
            </a:r>
          </a:p>
          <a:p>
            <a:pPr marL="365760">
              <a:spcBef>
                <a:spcPts val="600"/>
              </a:spcBef>
            </a:pPr>
            <a:endParaRPr lang="en-US" sz="2800" dirty="0"/>
          </a:p>
          <a:p>
            <a:pPr marL="82296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Welcome Mocktails (19:00 – 20:00): Sip on specially crafted mocktails to begin the evening.</a:t>
            </a:r>
          </a:p>
          <a:p>
            <a:pPr marL="82296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Dinner Timing (20:00 – 23:00): Enjoy a sumptuous buffet dinner.</a:t>
            </a:r>
          </a:p>
          <a:p>
            <a:pPr marL="82296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End-of-Year Toast (00:00): Celebrate the arrival of the New Year with sparkling mocktails and a live countdown.</a:t>
            </a:r>
          </a:p>
          <a:p>
            <a:pPr marL="82296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Countdown Music (23:30 – 01:00): Dance into the New Year with music led by our DJ.</a:t>
            </a:r>
          </a:p>
          <a:p>
            <a:pPr marL="822960" indent="-45720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65760">
              <a:spcBef>
                <a:spcPts val="600"/>
              </a:spcBef>
            </a:pPr>
            <a:r>
              <a:rPr lang="en-US" sz="2800" b="1" dirty="0"/>
              <a:t>Entertainment</a:t>
            </a:r>
          </a:p>
          <a:p>
            <a:r>
              <a:rPr lang="ru-RU" sz="2800" dirty="0"/>
              <a:t>  </a:t>
            </a:r>
            <a:r>
              <a:rPr lang="en-US" sz="2800" dirty="0"/>
              <a:t>The evening will feature live music performances and a vibrant carnival-themed showcase. Guests will enjoy an artistic and light performance, along with special dance and visual acts. The event will conclude with entertainment from an international DJ. </a:t>
            </a:r>
          </a:p>
          <a:p>
            <a:pPr marL="365760">
              <a:spcBef>
                <a:spcPts val="600"/>
              </a:spcBef>
            </a:pPr>
            <a:endParaRPr lang="en-US" sz="2800" dirty="0"/>
          </a:p>
          <a:p>
            <a:r>
              <a:rPr lang="en-U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5043648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16261072" y="0"/>
            <a:ext cx="8122927" cy="13716000"/>
          </a:xfrm>
          <a:prstGeom prst="rect">
            <a:avLst/>
          </a:prstGeom>
          <a:solidFill>
            <a:srgbClr val="4D858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0" name="Imagen 9" descr="Texto&#10;&#10;Descripción generada automáticamente">
            <a:extLst>
              <a:ext uri="{FF2B5EF4-FFF2-40B4-BE49-F238E27FC236}">
                <a16:creationId xmlns:a16="http://schemas.microsoft.com/office/drawing/2014/main" id="{5639A2FB-6E73-4C17-BED2-B125111B7B0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72" r="37889"/>
          <a:stretch/>
        </p:blipFill>
        <p:spPr>
          <a:xfrm>
            <a:off x="1463696" y="10975982"/>
            <a:ext cx="4065533" cy="2431951"/>
          </a:xfrm>
          <a:prstGeom prst="rect">
            <a:avLst/>
          </a:prstGeom>
        </p:spPr>
      </p:pic>
      <p:sp>
        <p:nvSpPr>
          <p:cNvPr id="2" name="Rectángulo 8">
            <a:extLst>
              <a:ext uri="{FF2B5EF4-FFF2-40B4-BE49-F238E27FC236}">
                <a16:creationId xmlns:a16="http://schemas.microsoft.com/office/drawing/2014/main" id="{D67D6BDA-5A5E-7EDA-14D9-90A90A37546D}"/>
              </a:ext>
            </a:extLst>
          </p:cNvPr>
          <p:cNvSpPr/>
          <p:nvPr/>
        </p:nvSpPr>
        <p:spPr>
          <a:xfrm>
            <a:off x="1" y="0"/>
            <a:ext cx="24383998" cy="10848983"/>
          </a:xfrm>
          <a:prstGeom prst="rect">
            <a:avLst/>
          </a:prstGeom>
          <a:solidFill>
            <a:srgbClr val="4D858E">
              <a:alpha val="19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C263CB-CA46-99D1-C8E6-50E634449F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737" y="11492133"/>
            <a:ext cx="3986213" cy="1339047"/>
          </a:xfrm>
          <a:prstGeom prst="rect">
            <a:avLst/>
          </a:prstGeom>
        </p:spPr>
      </p:pic>
      <p:sp>
        <p:nvSpPr>
          <p:cNvPr id="4" name="object 2">
            <a:extLst>
              <a:ext uri="{FF2B5EF4-FFF2-40B4-BE49-F238E27FC236}">
                <a16:creationId xmlns:a16="http://schemas.microsoft.com/office/drawing/2014/main" id="{BCFF21E7-8BC0-B8E6-E158-0421894533B3}"/>
              </a:ext>
            </a:extLst>
          </p:cNvPr>
          <p:cNvSpPr txBox="1">
            <a:spLocks/>
          </p:cNvSpPr>
          <p:nvPr/>
        </p:nvSpPr>
        <p:spPr>
          <a:xfrm>
            <a:off x="355600" y="255347"/>
            <a:ext cx="15646399" cy="936154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6000" b="1" dirty="0">
                <a:solidFill>
                  <a:srgbClr val="000000"/>
                </a:solidFill>
              </a:rPr>
              <a:t>Новогодний Гала-ужин</a:t>
            </a:r>
            <a:r>
              <a:rPr lang="en-US" sz="6000" b="1" dirty="0">
                <a:solidFill>
                  <a:srgbClr val="000000"/>
                </a:solidFill>
              </a:rPr>
              <a:t> 2026</a:t>
            </a:r>
            <a:endParaRPr lang="en-US" sz="6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6A416C-8ED9-ECEA-5514-FE9391D4140F}"/>
              </a:ext>
            </a:extLst>
          </p:cNvPr>
          <p:cNvSpPr txBox="1"/>
          <p:nvPr/>
        </p:nvSpPr>
        <p:spPr>
          <a:xfrm>
            <a:off x="355600" y="1065717"/>
            <a:ext cx="15646399" cy="96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700" dirty="0"/>
          </a:p>
          <a:p>
            <a:r>
              <a:rPr lang="ru-RU" sz="2700" dirty="0"/>
              <a:t>Праздничный ужин в формате шведского стола с открытой кулинарной станцией </a:t>
            </a:r>
            <a:endParaRPr lang="en-US" sz="2700" dirty="0"/>
          </a:p>
          <a:p>
            <a:endParaRPr lang="ru-RU" sz="2700" dirty="0"/>
          </a:p>
          <a:p>
            <a:r>
              <a:rPr lang="ru-RU" sz="2700" b="1" dirty="0"/>
              <a:t>План Новогоднего Гала-ужина - </a:t>
            </a:r>
            <a:br>
              <a:rPr lang="ru-RU" sz="2700" dirty="0"/>
            </a:br>
            <a:r>
              <a:rPr lang="ru-RU" sz="2700" b="1" i="1" dirty="0"/>
              <a:t>АРАБСКИЙ КАРНАВАЛ</a:t>
            </a:r>
            <a:endParaRPr lang="en-US" sz="2700" b="1" i="1" dirty="0"/>
          </a:p>
          <a:p>
            <a:endParaRPr lang="en-US" sz="2700" b="1" i="1" dirty="0"/>
          </a:p>
          <a:p>
            <a:r>
              <a:rPr lang="ru-RU" sz="2700" dirty="0"/>
              <a:t>Погрузитесь в атмосферу роскошного арабского праздника и насладитесь изысканным ужином, включающим целого запечённого ягнёнка на вертеле, лайв-кулинарные станции и элегантные станции с нарезкой блюд.</a:t>
            </a:r>
            <a:endParaRPr lang="en-US" sz="2700" dirty="0"/>
          </a:p>
          <a:p>
            <a:r>
              <a:rPr lang="ru-RU" sz="2700" dirty="0"/>
              <a:t>Напитки: освежитесь водой, безалкогольными напитками, свежевыжатыми соками, праздничными моктейлями, а также насладитесь кофе и чаем.</a:t>
            </a:r>
            <a:endParaRPr lang="en-US" sz="2700" dirty="0"/>
          </a:p>
          <a:p>
            <a:endParaRPr lang="en-US" sz="2700" dirty="0"/>
          </a:p>
          <a:p>
            <a:r>
              <a:rPr lang="ru-RU" sz="2700" dirty="0"/>
              <a:t>Приветственные моктейли (19:00 – 20:00): начните вечер с специально приготовленных моктейлей.</a:t>
            </a:r>
            <a:endParaRPr lang="en-US" sz="27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700" dirty="0"/>
              <a:t>Ужин (20:00 – 23:00): насладитесь роскошным ужином в формате «шведский стол».</a:t>
            </a:r>
            <a:endParaRPr lang="en-US" sz="27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700" dirty="0"/>
              <a:t>Новогодний тост (00:00): отметьте наступление Нового года искрящимися моктейлями и живым отсчётом времени.</a:t>
            </a:r>
            <a:endParaRPr lang="en-US" sz="27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700" dirty="0"/>
              <a:t>Музыкальное сопровождение обратного отсчёта (23:30 – 01:00): встречайте Новый год под музыку от нашего диджея.</a:t>
            </a:r>
            <a:endParaRPr lang="en-US" sz="27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2700" dirty="0"/>
          </a:p>
          <a:p>
            <a:r>
              <a:rPr lang="ru-RU" sz="2700" b="1" dirty="0"/>
              <a:t>Развлекательная программа</a:t>
            </a:r>
            <a:endParaRPr lang="en-US" sz="2700" b="1" dirty="0"/>
          </a:p>
          <a:p>
            <a:r>
              <a:rPr lang="ru-RU" sz="2700" dirty="0"/>
              <a:t>Вечер будет наполнен живыми музыкальными выступлениями и ярким шоу в стиле карнавала. Гостей ждут художественные и световые представления, а также специальные танцевальные и визуальные номера. Завершит праздник выступление международного диджея.</a:t>
            </a:r>
          </a:p>
        </p:txBody>
      </p:sp>
    </p:spTree>
    <p:extLst>
      <p:ext uri="{BB962C8B-B14F-4D97-AF65-F5344CB8AC3E}">
        <p14:creationId xmlns:p14="http://schemas.microsoft.com/office/powerpoint/2010/main" val="211144608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16261072" y="0"/>
            <a:ext cx="8122927" cy="13716000"/>
          </a:xfrm>
          <a:prstGeom prst="rect">
            <a:avLst/>
          </a:prstGeom>
          <a:solidFill>
            <a:srgbClr val="4D858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0" name="Imagen 9" descr="Texto&#10;&#10;Descripción generada automáticamente">
            <a:extLst>
              <a:ext uri="{FF2B5EF4-FFF2-40B4-BE49-F238E27FC236}">
                <a16:creationId xmlns:a16="http://schemas.microsoft.com/office/drawing/2014/main" id="{5639A2FB-6E73-4C17-BED2-B125111B7B0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72" r="37889"/>
          <a:stretch/>
        </p:blipFill>
        <p:spPr>
          <a:xfrm>
            <a:off x="1463696" y="10975982"/>
            <a:ext cx="4065533" cy="2431951"/>
          </a:xfrm>
          <a:prstGeom prst="rect">
            <a:avLst/>
          </a:prstGeom>
        </p:spPr>
      </p:pic>
      <p:sp>
        <p:nvSpPr>
          <p:cNvPr id="2" name="Rectángulo 8">
            <a:extLst>
              <a:ext uri="{FF2B5EF4-FFF2-40B4-BE49-F238E27FC236}">
                <a16:creationId xmlns:a16="http://schemas.microsoft.com/office/drawing/2014/main" id="{D67D6BDA-5A5E-7EDA-14D9-90A90A37546D}"/>
              </a:ext>
            </a:extLst>
          </p:cNvPr>
          <p:cNvSpPr/>
          <p:nvPr/>
        </p:nvSpPr>
        <p:spPr>
          <a:xfrm>
            <a:off x="2" y="0"/>
            <a:ext cx="24383998" cy="10848983"/>
          </a:xfrm>
          <a:prstGeom prst="rect">
            <a:avLst/>
          </a:prstGeom>
          <a:solidFill>
            <a:srgbClr val="4D858E">
              <a:alpha val="19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C263CB-CA46-99D1-C8E6-50E634449F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737" y="11492133"/>
            <a:ext cx="3986213" cy="1339047"/>
          </a:xfrm>
          <a:prstGeom prst="rect">
            <a:avLst/>
          </a:prstGeom>
        </p:spPr>
      </p:pic>
      <p:sp>
        <p:nvSpPr>
          <p:cNvPr id="4" name="object 2">
            <a:extLst>
              <a:ext uri="{FF2B5EF4-FFF2-40B4-BE49-F238E27FC236}">
                <a16:creationId xmlns:a16="http://schemas.microsoft.com/office/drawing/2014/main" id="{54CA44B7-0541-A90D-BB8B-B8D4A5410B24}"/>
              </a:ext>
            </a:extLst>
          </p:cNvPr>
          <p:cNvSpPr txBox="1">
            <a:spLocks/>
          </p:cNvSpPr>
          <p:nvPr/>
        </p:nvSpPr>
        <p:spPr>
          <a:xfrm>
            <a:off x="1890415" y="697887"/>
            <a:ext cx="11402251" cy="751488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800" b="1" dirty="0">
                <a:solidFill>
                  <a:srgbClr val="000000"/>
                </a:solidFill>
              </a:rPr>
              <a:t>Orthodox Dinner  06.01.2026</a:t>
            </a:r>
            <a:endParaRPr lang="en-US" sz="4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2A4154-832D-C0F4-ACAE-26FE905947D7}"/>
              </a:ext>
            </a:extLst>
          </p:cNvPr>
          <p:cNvSpPr txBox="1"/>
          <p:nvPr/>
        </p:nvSpPr>
        <p:spPr>
          <a:xfrm>
            <a:off x="1585616" y="1576374"/>
            <a:ext cx="1191768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Buffet Dinner with Live Stations</a:t>
            </a:r>
          </a:p>
          <a:p>
            <a:r>
              <a:rPr lang="en-US" sz="3600" dirty="0"/>
              <a:t>Celebrate Christmas with an elegant evening under the stars.</a:t>
            </a:r>
          </a:p>
          <a:p>
            <a:endParaRPr lang="en-US" sz="3600" dirty="0"/>
          </a:p>
          <a:p>
            <a:r>
              <a:rPr lang="en-US" sz="3600" dirty="0"/>
              <a:t>Buffet Dinner: Indulge in a sumptuous selection of live cooking and carving stations, perfectly complemented by an exquisite variety of desserts.</a:t>
            </a:r>
          </a:p>
          <a:p>
            <a:endParaRPr lang="en-US" sz="3600" dirty="0"/>
          </a:p>
          <a:p>
            <a:r>
              <a:rPr lang="en-US" sz="3600" dirty="0"/>
              <a:t>Beverages: Enjoy a refreshing assortment of water, soft drinks, festive mocktails, and a dedicated coffee and tea station.</a:t>
            </a:r>
          </a:p>
          <a:p>
            <a:endParaRPr lang="en-US" sz="3600" dirty="0"/>
          </a:p>
          <a:p>
            <a:r>
              <a:rPr lang="en-US" sz="3600" dirty="0"/>
              <a:t>Entertainment: Immerse yourself in captivating live music, with performances by a talented DJ creating a magical atmosphere throughout the evening.</a:t>
            </a:r>
          </a:p>
          <a:p>
            <a:endParaRPr lang="en-US" sz="3600" dirty="0"/>
          </a:p>
          <a:p>
            <a:r>
              <a:rPr lang="en-US" sz="3600" dirty="0"/>
              <a:t>Timing: 19:00 – 22:00</a:t>
            </a:r>
          </a:p>
        </p:txBody>
      </p:sp>
    </p:spTree>
    <p:extLst>
      <p:ext uri="{BB962C8B-B14F-4D97-AF65-F5344CB8AC3E}">
        <p14:creationId xmlns:p14="http://schemas.microsoft.com/office/powerpoint/2010/main" val="89248986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16261072" y="0"/>
            <a:ext cx="8122927" cy="13716000"/>
          </a:xfrm>
          <a:prstGeom prst="rect">
            <a:avLst/>
          </a:prstGeom>
          <a:solidFill>
            <a:srgbClr val="4D858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0" name="Imagen 9" descr="Texto&#10;&#10;Descripción generada automáticamente">
            <a:extLst>
              <a:ext uri="{FF2B5EF4-FFF2-40B4-BE49-F238E27FC236}">
                <a16:creationId xmlns:a16="http://schemas.microsoft.com/office/drawing/2014/main" id="{5639A2FB-6E73-4C17-BED2-B125111B7B0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72" r="37889"/>
          <a:stretch/>
        </p:blipFill>
        <p:spPr>
          <a:xfrm>
            <a:off x="1463696" y="10975982"/>
            <a:ext cx="4065533" cy="2431951"/>
          </a:xfrm>
          <a:prstGeom prst="rect">
            <a:avLst/>
          </a:prstGeom>
        </p:spPr>
      </p:pic>
      <p:sp>
        <p:nvSpPr>
          <p:cNvPr id="2" name="Rectángulo 8">
            <a:extLst>
              <a:ext uri="{FF2B5EF4-FFF2-40B4-BE49-F238E27FC236}">
                <a16:creationId xmlns:a16="http://schemas.microsoft.com/office/drawing/2014/main" id="{D67D6BDA-5A5E-7EDA-14D9-90A90A37546D}"/>
              </a:ext>
            </a:extLst>
          </p:cNvPr>
          <p:cNvSpPr/>
          <p:nvPr/>
        </p:nvSpPr>
        <p:spPr>
          <a:xfrm>
            <a:off x="0" y="0"/>
            <a:ext cx="24383998" cy="10848983"/>
          </a:xfrm>
          <a:prstGeom prst="rect">
            <a:avLst/>
          </a:prstGeom>
          <a:solidFill>
            <a:srgbClr val="4D858E">
              <a:alpha val="19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C263CB-CA46-99D1-C8E6-50E634449F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737" y="11492133"/>
            <a:ext cx="3986213" cy="1339047"/>
          </a:xfrm>
          <a:prstGeom prst="rect">
            <a:avLst/>
          </a:prstGeom>
        </p:spPr>
      </p:pic>
      <p:sp>
        <p:nvSpPr>
          <p:cNvPr id="4" name="object 2">
            <a:extLst>
              <a:ext uri="{FF2B5EF4-FFF2-40B4-BE49-F238E27FC236}">
                <a16:creationId xmlns:a16="http://schemas.microsoft.com/office/drawing/2014/main" id="{54CA44B7-0541-A90D-BB8B-B8D4A5410B24}"/>
              </a:ext>
            </a:extLst>
          </p:cNvPr>
          <p:cNvSpPr txBox="1">
            <a:spLocks/>
          </p:cNvSpPr>
          <p:nvPr/>
        </p:nvSpPr>
        <p:spPr>
          <a:xfrm>
            <a:off x="2319867" y="220115"/>
            <a:ext cx="10837333" cy="14901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4800" b="1" dirty="0"/>
              <a:t>Православный рождественский ужин  </a:t>
            </a:r>
            <a:r>
              <a:rPr lang="en-US" sz="4600" b="1" dirty="0">
                <a:solidFill>
                  <a:srgbClr val="000000"/>
                </a:solidFill>
              </a:rPr>
              <a:t>06.01.202</a:t>
            </a:r>
            <a:r>
              <a:rPr lang="ru-RU" sz="4600" b="1" dirty="0">
                <a:solidFill>
                  <a:srgbClr val="000000"/>
                </a:solidFill>
              </a:rPr>
              <a:t>6</a:t>
            </a:r>
            <a:endParaRPr lang="en-US" sz="4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2A4154-832D-C0F4-ACAE-26FE905947D7}"/>
              </a:ext>
            </a:extLst>
          </p:cNvPr>
          <p:cNvSpPr txBox="1"/>
          <p:nvPr/>
        </p:nvSpPr>
        <p:spPr>
          <a:xfrm>
            <a:off x="1585615" y="1710267"/>
            <a:ext cx="12384385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500" dirty="0"/>
              <a:t>Шведский ужин с лайв-станциями</a:t>
            </a:r>
            <a:endParaRPr lang="en-US" sz="3500" dirty="0"/>
          </a:p>
          <a:p>
            <a:r>
              <a:rPr lang="ru-RU" sz="3500" dirty="0"/>
              <a:t>Отпразднуйте Рождество в изысканной атмосфере под открытым небом.</a:t>
            </a:r>
            <a:endParaRPr lang="en-US" sz="3500" dirty="0"/>
          </a:p>
          <a:p>
            <a:r>
              <a:rPr lang="ru-RU" sz="3500" dirty="0"/>
              <a:t>Шведский ужин: Насладитесь богатым выбором блюд на лайв-станциях и станциях с нарезкой, идеально дополненных изысканным ассортиментом десертов.</a:t>
            </a:r>
            <a:endParaRPr lang="en-US" sz="3500" dirty="0"/>
          </a:p>
          <a:p>
            <a:endParaRPr lang="en-US" sz="3500" dirty="0"/>
          </a:p>
          <a:p>
            <a:r>
              <a:rPr lang="ru-RU" sz="3500" dirty="0"/>
              <a:t>Напитки: Освежитесь водой, безалкогольными напитками, праздничными моктейлями, а также насладитесь кофе и чаем на отдельной станции.</a:t>
            </a:r>
            <a:endParaRPr lang="en-US" sz="3500" dirty="0"/>
          </a:p>
          <a:p>
            <a:endParaRPr lang="en-US" sz="3500" dirty="0"/>
          </a:p>
          <a:p>
            <a:r>
              <a:rPr lang="ru-RU" sz="3500" dirty="0"/>
              <a:t>Развлекательная программа: Наслаждайтесь живой музыкой и выступлениями талантливого диджея, создающего волшебную атмосферу на протяжении всего вечера.</a:t>
            </a:r>
            <a:endParaRPr lang="en-US" sz="3500" dirty="0"/>
          </a:p>
          <a:p>
            <a:endParaRPr lang="en-US" sz="3500" dirty="0"/>
          </a:p>
          <a:p>
            <a:r>
              <a:rPr lang="ru-RU" sz="3500" dirty="0"/>
              <a:t>Время: с 19:00 до 22:00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218433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4623" y="6133870"/>
            <a:ext cx="5291706" cy="1429972"/>
          </a:xfrm>
          <a:prstGeom prst="rect">
            <a:avLst/>
          </a:prstGeom>
        </p:spPr>
      </p:pic>
      <p:sp>
        <p:nvSpPr>
          <p:cNvPr id="3" name="Title 3">
            <a:extLst>
              <a:ext uri="{FF2B5EF4-FFF2-40B4-BE49-F238E27FC236}">
                <a16:creationId xmlns:a16="http://schemas.microsoft.com/office/drawing/2014/main" id="{54F2EE71-FEBB-4EFD-2D93-C7AA9C9866D8}"/>
              </a:ext>
            </a:extLst>
          </p:cNvPr>
          <p:cNvSpPr txBox="1">
            <a:spLocks/>
          </p:cNvSpPr>
          <p:nvPr/>
        </p:nvSpPr>
        <p:spPr>
          <a:xfrm>
            <a:off x="9922933" y="8215843"/>
            <a:ext cx="5037706" cy="24860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600" b="1" dirty="0"/>
              <a:t>С Новым Годом </a:t>
            </a:r>
            <a:br>
              <a:rPr lang="en-US" sz="6600" b="1" dirty="0"/>
            </a:br>
            <a:r>
              <a:rPr lang="ru-RU" sz="6600" b="1" dirty="0"/>
              <a:t>и </a:t>
            </a:r>
            <a:r>
              <a:rPr lang="en-US" sz="6600" b="1" dirty="0"/>
              <a:t> </a:t>
            </a:r>
            <a:br>
              <a:rPr lang="en-US" sz="6600" b="1" dirty="0"/>
            </a:br>
            <a:r>
              <a:rPr lang="ru-RU" sz="6600" b="1" dirty="0"/>
              <a:t>С Рождеством</a:t>
            </a:r>
            <a:endParaRPr lang="en-US" sz="6600" b="1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9B91B5A0-8F2C-4EF6-C127-114018B774D7}"/>
              </a:ext>
            </a:extLst>
          </p:cNvPr>
          <p:cNvSpPr txBox="1">
            <a:spLocks/>
          </p:cNvSpPr>
          <p:nvPr/>
        </p:nvSpPr>
        <p:spPr>
          <a:xfrm>
            <a:off x="9301162" y="2524126"/>
            <a:ext cx="6086475" cy="24860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b="1" dirty="0"/>
              <a:t>Merry Christmas </a:t>
            </a:r>
            <a:br>
              <a:rPr lang="en-US" sz="6600" b="1" dirty="0"/>
            </a:br>
            <a:r>
              <a:rPr lang="en-US" sz="6600" b="1" dirty="0"/>
              <a:t>&amp; </a:t>
            </a:r>
            <a:br>
              <a:rPr lang="en-US" sz="6600" b="1" dirty="0"/>
            </a:br>
            <a:r>
              <a:rPr lang="en-US" sz="6600" b="1" dirty="0"/>
              <a:t>Happy New Year</a:t>
            </a:r>
          </a:p>
        </p:txBody>
      </p:sp>
    </p:spTree>
    <p:extLst>
      <p:ext uri="{BB962C8B-B14F-4D97-AF65-F5344CB8AC3E}">
        <p14:creationId xmlns:p14="http://schemas.microsoft.com/office/powerpoint/2010/main" val="649333515"/>
      </p:ext>
    </p:extLst>
  </p:cSld>
  <p:clrMapOvr>
    <a:masterClrMapping/>
  </p:clrMapOvr>
  <p:transition spd="slow"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89808BCFFD233459C63AB7879659C97" ma:contentTypeVersion="13" ma:contentTypeDescription="Crear nuevo documento." ma:contentTypeScope="" ma:versionID="8e6dd02a5263c0866836ba92be35cc25">
  <xsd:schema xmlns:xsd="http://www.w3.org/2001/XMLSchema" xmlns:xs="http://www.w3.org/2001/XMLSchema" xmlns:p="http://schemas.microsoft.com/office/2006/metadata/properties" xmlns:ns2="a9b16dab-0c54-4da3-b3f3-db56c5a65d56" xmlns:ns3="43848b5a-0007-4d7b-8d2d-ffab6cc80dc3" targetNamespace="http://schemas.microsoft.com/office/2006/metadata/properties" ma:root="true" ma:fieldsID="21222504f90c99cb89bd0002bd07e784" ns2:_="" ns3:_="">
    <xsd:import namespace="a9b16dab-0c54-4da3-b3f3-db56c5a65d56"/>
    <xsd:import namespace="43848b5a-0007-4d7b-8d2d-ffab6cc80d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16dab-0c54-4da3-b3f3-db56c5a65d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848b5a-0007-4d7b-8d2d-ffab6cc80dc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00A664-A616-4FA9-A037-6DF424BEB4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57096B-93C9-44AF-8532-74DF6AADA4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b16dab-0c54-4da3-b3f3-db56c5a65d56"/>
    <ds:schemaRef ds:uri="43848b5a-0007-4d7b-8d2d-ffab6cc80d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FD5BEC-0D9A-429D-87EA-76197F66B0C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2886</TotalTime>
  <Words>599</Words>
  <Application>Microsoft Office PowerPoint</Application>
  <PresentationFormat>Custom</PresentationFormat>
  <Paragraphs>76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Helvetica Neue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Margarita Russinyol</dc:creator>
  <cp:lastModifiedBy>Narek Manasyan Aslanyan</cp:lastModifiedBy>
  <cp:revision>72</cp:revision>
  <dcterms:modified xsi:type="dcterms:W3CDTF">2025-10-21T08:27:55Z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0x010100789808BCFFD233459C63AB7879659C97</vt:lpwstr>
  </property>
</Properties>
</file>